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542" r:id="rId3"/>
    <p:sldId id="557" r:id="rId4"/>
    <p:sldId id="543" r:id="rId5"/>
    <p:sldId id="544" r:id="rId6"/>
    <p:sldId id="559" r:id="rId7"/>
    <p:sldId id="596" r:id="rId8"/>
    <p:sldId id="561" r:id="rId9"/>
    <p:sldId id="565" r:id="rId10"/>
    <p:sldId id="564" r:id="rId11"/>
    <p:sldId id="560" r:id="rId12"/>
    <p:sldId id="568" r:id="rId13"/>
    <p:sldId id="566" r:id="rId14"/>
    <p:sldId id="567" r:id="rId15"/>
    <p:sldId id="597" r:id="rId16"/>
    <p:sldId id="553" r:id="rId17"/>
    <p:sldId id="571" r:id="rId18"/>
    <p:sldId id="549" r:id="rId19"/>
    <p:sldId id="547" r:id="rId20"/>
    <p:sldId id="573" r:id="rId21"/>
    <p:sldId id="570" r:id="rId22"/>
    <p:sldId id="594" r:id="rId23"/>
    <p:sldId id="595" r:id="rId24"/>
    <p:sldId id="546" r:id="rId25"/>
    <p:sldId id="598" r:id="rId26"/>
    <p:sldId id="552" r:id="rId27"/>
    <p:sldId id="599" r:id="rId28"/>
    <p:sldId id="551" r:id="rId29"/>
    <p:sldId id="554" r:id="rId30"/>
    <p:sldId id="569" r:id="rId31"/>
    <p:sldId id="593" r:id="rId32"/>
  </p:sldIdLst>
  <p:sldSz cx="12192000" cy="6858000"/>
  <p:notesSz cx="9144000" cy="6858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E9EBF5"/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9"/>
    <p:restoredTop sz="82353" autoAdjust="0"/>
  </p:normalViewPr>
  <p:slideViewPr>
    <p:cSldViewPr snapToGrid="0" snapToObjects="1">
      <p:cViewPr varScale="1">
        <p:scale>
          <a:sx n="89" d="100"/>
          <a:sy n="89" d="100"/>
        </p:scale>
        <p:origin x="184" y="168"/>
      </p:cViewPr>
      <p:guideLst>
        <p:guide orient="horz" pos="2160"/>
        <p:guide pos="3840"/>
      </p:guideLst>
    </p:cSldViewPr>
  </p:slid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75" d="100"/>
        <a:sy n="1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enanikishina/Dropbox/&#1060;&#1072;&#1082;&#1091;&#1083;&#1100;&#1090;&#1077;&#1090;/&#1091;&#1095;&#1077;&#1073;&#1085;&#1099;&#1077;%20&#1082;&#1091;&#1088;&#1089;&#1099;/&#1055;&#1054;&#1042;&#1069;&#1050;-&#1084;&#1072;&#1075;&#1080;&#1089;&#1090;&#1088;&#1099;-&#1084;&#1072;&#1088;&#1082;&#1077;&#1090;&#1080;&#1085;&#1075;/&#1053;&#1077;&#1076;&#1077;&#1083;&#1103;%201/2022/&#1051;&#1069;&#1064;/&#1057;&#1095;&#1080;&#1090;&#1072;&#1083;&#1082;&#107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enanikishina/Dropbox/&#1060;&#1072;&#1082;&#1091;&#1083;&#1100;&#1090;&#1077;&#1090;/&#1091;&#1095;&#1077;&#1073;&#1085;&#1099;&#1077;%20&#1082;&#1091;&#1088;&#1089;&#1099;/&#1055;&#1054;&#1042;&#1069;&#1050;-&#1084;&#1072;&#1075;&#1080;&#1089;&#1090;&#1088;&#1099;-&#1084;&#1072;&#1088;&#1082;&#1077;&#1090;&#1080;&#1085;&#1075;/&#1053;&#1077;&#1076;&#1077;&#1083;&#1103;%201/2022/&#1051;&#1069;&#1064;/&#1057;&#1095;&#1080;&#1090;&#1072;&#1083;&#1082;&#107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Sheet1!$A$7</c:f>
              <c:strCache>
                <c:ptCount val="1"/>
                <c:pt idx="0">
                  <c:v>Процент школьников ЛЭШ, желающих стать экономистами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15-3D44-B622-23AF0A6B45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Sheet1!$B$7</c:f>
              <c:numCache>
                <c:formatCode>0%</c:formatCode>
                <c:ptCount val="1"/>
                <c:pt idx="0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15-3D44-B622-23AF0A6B4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5040064"/>
        <c:axId val="794936656"/>
      </c:barChart>
      <c:catAx>
        <c:axId val="795040064"/>
        <c:scaling>
          <c:orientation val="minMax"/>
        </c:scaling>
        <c:delete val="1"/>
        <c:axPos val="b"/>
        <c:majorTickMark val="none"/>
        <c:minorTickMark val="none"/>
        <c:tickLblPos val="nextTo"/>
        <c:crossAx val="794936656"/>
        <c:crosses val="autoZero"/>
        <c:auto val="1"/>
        <c:lblAlgn val="ctr"/>
        <c:lblOffset val="100"/>
        <c:noMultiLvlLbl val="0"/>
      </c:catAx>
      <c:valAx>
        <c:axId val="79493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RU"/>
          </a:p>
        </c:txPr>
        <c:crossAx val="795040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Sheet3!$A$7:$A$11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Sheet3!$B$7:$B$11</c:f>
              <c:numCache>
                <c:formatCode>###0</c:formatCode>
                <c:ptCount val="5"/>
                <c:pt idx="0">
                  <c:v>18.530714997199205</c:v>
                </c:pt>
                <c:pt idx="1">
                  <c:v>48.103886613785804</c:v>
                </c:pt>
                <c:pt idx="2">
                  <c:v>24.446132858621677</c:v>
                </c:pt>
                <c:pt idx="3">
                  <c:v>5.6896941792445812</c:v>
                </c:pt>
                <c:pt idx="4">
                  <c:v>3.1789997666107657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2-7A4F-AB63-EAF2063B8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5556719"/>
        <c:axId val="369523407"/>
      </c:barChart>
      <c:catAx>
        <c:axId val="655556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RU"/>
          </a:p>
        </c:txPr>
        <c:crossAx val="369523407"/>
        <c:crosses val="autoZero"/>
        <c:auto val="1"/>
        <c:lblAlgn val="ctr"/>
        <c:lblOffset val="100"/>
        <c:noMultiLvlLbl val="0"/>
      </c:catAx>
      <c:valAx>
        <c:axId val="369523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RU"/>
          </a:p>
        </c:txPr>
        <c:crossAx val="655556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'Sheet3 (2)'!$B$5:$B$6</c:f>
              <c:strCache>
                <c:ptCount val="2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(2)'!$B$7:$B$11</c:f>
            </c:numRef>
          </c:val>
          <c:extLst>
            <c:ext xmlns:c16="http://schemas.microsoft.com/office/drawing/2014/chart" uri="{C3380CC4-5D6E-409C-BE32-E72D297353CC}">
              <c16:uniqueId val="{00000000-90C7-694F-81BF-FB5448732B30}"/>
            </c:ext>
          </c:extLst>
        </c:ser>
        <c:ser>
          <c:idx val="1"/>
          <c:order val="1"/>
          <c:tx>
            <c:strRef>
              <c:f>'Sheet3 (2)'!$C$5:$C$6</c:f>
              <c:strCache>
                <c:ptCount val="2"/>
                <c:pt idx="0">
                  <c:v>ФО</c:v>
                </c:pt>
                <c:pt idx="1">
                  <c:v>Дальневосточный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(2)'!$C$7:$C$11</c:f>
            </c:numRef>
          </c:val>
          <c:extLst>
            <c:ext xmlns:c16="http://schemas.microsoft.com/office/drawing/2014/chart" uri="{C3380CC4-5D6E-409C-BE32-E72D297353CC}">
              <c16:uniqueId val="{00000001-90C7-694F-81BF-FB5448732B30}"/>
            </c:ext>
          </c:extLst>
        </c:ser>
        <c:ser>
          <c:idx val="2"/>
          <c:order val="2"/>
          <c:tx>
            <c:strRef>
              <c:f>'Sheet3 (2)'!$D$5:$D$6</c:f>
              <c:strCache>
                <c:ptCount val="2"/>
                <c:pt idx="0">
                  <c:v>ФО</c:v>
                </c:pt>
                <c:pt idx="1">
                  <c:v>Приволжский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(2)'!$D$7:$D$11</c:f>
            </c:numRef>
          </c:val>
          <c:extLst>
            <c:ext xmlns:c16="http://schemas.microsoft.com/office/drawing/2014/chart" uri="{C3380CC4-5D6E-409C-BE32-E72D297353CC}">
              <c16:uniqueId val="{00000002-90C7-694F-81BF-FB5448732B30}"/>
            </c:ext>
          </c:extLst>
        </c:ser>
        <c:ser>
          <c:idx val="3"/>
          <c:order val="3"/>
          <c:tx>
            <c:strRef>
              <c:f>'Sheet3 (2)'!$E$5:$E$6</c:f>
              <c:strCache>
                <c:ptCount val="2"/>
                <c:pt idx="0">
                  <c:v>ФО</c:v>
                </c:pt>
                <c:pt idx="1">
                  <c:v>Северо-Западный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(2)'!$E$7:$E$11</c:f>
            </c:numRef>
          </c:val>
          <c:extLst>
            <c:ext xmlns:c16="http://schemas.microsoft.com/office/drawing/2014/chart" uri="{C3380CC4-5D6E-409C-BE32-E72D297353CC}">
              <c16:uniqueId val="{00000003-90C7-694F-81BF-FB5448732B30}"/>
            </c:ext>
          </c:extLst>
        </c:ser>
        <c:ser>
          <c:idx val="4"/>
          <c:order val="4"/>
          <c:tx>
            <c:strRef>
              <c:f>'Sheet3 (2)'!$F$5:$F$6</c:f>
              <c:strCache>
                <c:ptCount val="2"/>
                <c:pt idx="0">
                  <c:v>ФО</c:v>
                </c:pt>
                <c:pt idx="1">
                  <c:v>Северо-Кавказский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(2)'!$F$7:$F$11</c:f>
            </c:numRef>
          </c:val>
          <c:extLst>
            <c:ext xmlns:c16="http://schemas.microsoft.com/office/drawing/2014/chart" uri="{C3380CC4-5D6E-409C-BE32-E72D297353CC}">
              <c16:uniqueId val="{00000004-90C7-694F-81BF-FB5448732B30}"/>
            </c:ext>
          </c:extLst>
        </c:ser>
        <c:ser>
          <c:idx val="5"/>
          <c:order val="5"/>
          <c:tx>
            <c:strRef>
              <c:f>'Sheet3 (2)'!$G$5:$G$6</c:f>
              <c:strCache>
                <c:ptCount val="2"/>
                <c:pt idx="0">
                  <c:v>ФО</c:v>
                </c:pt>
                <c:pt idx="1">
                  <c:v>Сибирский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(2)'!$G$7:$G$11</c:f>
            </c:numRef>
          </c:val>
          <c:extLst>
            <c:ext xmlns:c16="http://schemas.microsoft.com/office/drawing/2014/chart" uri="{C3380CC4-5D6E-409C-BE32-E72D297353CC}">
              <c16:uniqueId val="{00000005-90C7-694F-81BF-FB5448732B30}"/>
            </c:ext>
          </c:extLst>
        </c:ser>
        <c:ser>
          <c:idx val="6"/>
          <c:order val="6"/>
          <c:tx>
            <c:strRef>
              <c:f>'Sheet3 (2)'!$H$5:$H$6</c:f>
              <c:strCache>
                <c:ptCount val="2"/>
                <c:pt idx="0">
                  <c:v>ФО</c:v>
                </c:pt>
                <c:pt idx="1">
                  <c:v>Уральский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(2)'!$H$7:$H$11</c:f>
            </c:numRef>
          </c:val>
          <c:extLst>
            <c:ext xmlns:c16="http://schemas.microsoft.com/office/drawing/2014/chart" uri="{C3380CC4-5D6E-409C-BE32-E72D297353CC}">
              <c16:uniqueId val="{00000006-90C7-694F-81BF-FB5448732B30}"/>
            </c:ext>
          </c:extLst>
        </c:ser>
        <c:ser>
          <c:idx val="7"/>
          <c:order val="7"/>
          <c:tx>
            <c:strRef>
              <c:f>'Sheet3 (2)'!$I$5:$I$6</c:f>
              <c:strCache>
                <c:ptCount val="2"/>
                <c:pt idx="0">
                  <c:v>ФО</c:v>
                </c:pt>
                <c:pt idx="1">
                  <c:v>Центральный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(2)'!$I$7:$I$11</c:f>
            </c:numRef>
          </c:val>
          <c:extLst>
            <c:ext xmlns:c16="http://schemas.microsoft.com/office/drawing/2014/chart" uri="{C3380CC4-5D6E-409C-BE32-E72D297353CC}">
              <c16:uniqueId val="{00000007-90C7-694F-81BF-FB5448732B30}"/>
            </c:ext>
          </c:extLst>
        </c:ser>
        <c:ser>
          <c:idx val="8"/>
          <c:order val="8"/>
          <c:tx>
            <c:strRef>
              <c:f>'Sheet3 (2)'!$J$5:$J$6</c:f>
              <c:strCache>
                <c:ptCount val="2"/>
                <c:pt idx="0">
                  <c:v>ФО</c:v>
                </c:pt>
                <c:pt idx="1">
                  <c:v>Южный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(2)'!$J$7:$J$11</c:f>
            </c:numRef>
          </c:val>
          <c:extLst>
            <c:ext xmlns:c16="http://schemas.microsoft.com/office/drawing/2014/chart" uri="{C3380CC4-5D6E-409C-BE32-E72D297353CC}">
              <c16:uniqueId val="{00000008-90C7-694F-81BF-FB5448732B30}"/>
            </c:ext>
          </c:extLst>
        </c:ser>
        <c:ser>
          <c:idx val="9"/>
          <c:order val="9"/>
          <c:tx>
            <c:strRef>
              <c:f>'Sheet3 (2)'!$K$5:$K$6</c:f>
              <c:strCache>
                <c:ptCount val="2"/>
                <c:pt idx="0">
                  <c:v>Пол</c:v>
                </c:pt>
                <c:pt idx="1">
                  <c:v>Мужчина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(2)'!$K$7:$K$11</c:f>
            </c:numRef>
          </c:val>
          <c:extLst>
            <c:ext xmlns:c16="http://schemas.microsoft.com/office/drawing/2014/chart" uri="{C3380CC4-5D6E-409C-BE32-E72D297353CC}">
              <c16:uniqueId val="{00000009-90C7-694F-81BF-FB5448732B30}"/>
            </c:ext>
          </c:extLst>
        </c:ser>
        <c:ser>
          <c:idx val="10"/>
          <c:order val="10"/>
          <c:tx>
            <c:strRef>
              <c:f>'Sheet3 (2)'!$L$5:$L$6</c:f>
              <c:strCache>
                <c:ptCount val="2"/>
                <c:pt idx="0">
                  <c:v>Пол</c:v>
                </c:pt>
                <c:pt idx="1">
                  <c:v>Женщина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(2)'!$L$7:$L$11</c:f>
            </c:numRef>
          </c:val>
          <c:extLst>
            <c:ext xmlns:c16="http://schemas.microsoft.com/office/drawing/2014/chart" uri="{C3380CC4-5D6E-409C-BE32-E72D297353CC}">
              <c16:uniqueId val="{0000000A-90C7-694F-81BF-FB5448732B30}"/>
            </c:ext>
          </c:extLst>
        </c:ser>
        <c:ser>
          <c:idx val="11"/>
          <c:order val="11"/>
          <c:tx>
            <c:strRef>
              <c:f>'Sheet3 (2)'!$M$5:$M$6</c:f>
              <c:strCache>
                <c:ptCount val="2"/>
                <c:pt idx="0">
                  <c:v>Возраст</c:v>
                </c:pt>
                <c:pt idx="1">
                  <c:v>18-30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(2)'!$M$7:$M$11</c:f>
              <c:numCache>
                <c:formatCode>###0</c:formatCode>
                <c:ptCount val="5"/>
                <c:pt idx="0">
                  <c:v>12.134059838470536</c:v>
                </c:pt>
                <c:pt idx="1">
                  <c:v>39.159973795739376</c:v>
                </c:pt>
                <c:pt idx="2">
                  <c:v>39.582986480402234</c:v>
                </c:pt>
                <c:pt idx="3">
                  <c:v>7.0179705411880029</c:v>
                </c:pt>
                <c:pt idx="4">
                  <c:v>2.105009344199555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0C7-694F-81BF-FB5448732B30}"/>
            </c:ext>
          </c:extLst>
        </c:ser>
        <c:ser>
          <c:idx val="12"/>
          <c:order val="12"/>
          <c:tx>
            <c:strRef>
              <c:f>'Sheet3 (2)'!$N$5:$N$6</c:f>
              <c:strCache>
                <c:ptCount val="2"/>
                <c:pt idx="0">
                  <c:v>Возраст</c:v>
                </c:pt>
                <c:pt idx="1">
                  <c:v>31-45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(2)'!$N$7:$N$11</c:f>
              <c:numCache>
                <c:formatCode>###0</c:formatCode>
                <c:ptCount val="5"/>
                <c:pt idx="0">
                  <c:v>20.888128510749674</c:v>
                </c:pt>
                <c:pt idx="1">
                  <c:v>50.567044303364547</c:v>
                </c:pt>
                <c:pt idx="2">
                  <c:v>22.102004125833261</c:v>
                </c:pt>
                <c:pt idx="3">
                  <c:v>4.870333592750387</c:v>
                </c:pt>
                <c:pt idx="4">
                  <c:v>1.5724894673021188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0C7-694F-81BF-FB5448732B30}"/>
            </c:ext>
          </c:extLst>
        </c:ser>
        <c:ser>
          <c:idx val="13"/>
          <c:order val="13"/>
          <c:tx>
            <c:strRef>
              <c:f>'Sheet3 (2)'!$O$5:$O$6</c:f>
              <c:strCache>
                <c:ptCount val="2"/>
                <c:pt idx="0">
                  <c:v>Возраст</c:v>
                </c:pt>
                <c:pt idx="1">
                  <c:v>46-60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(2)'!$O$7:$O$11</c:f>
              <c:numCache>
                <c:formatCode>###0</c:formatCode>
                <c:ptCount val="5"/>
                <c:pt idx="0">
                  <c:v>20.464528182477295</c:v>
                </c:pt>
                <c:pt idx="1">
                  <c:v>53.093943333191731</c:v>
                </c:pt>
                <c:pt idx="2">
                  <c:v>19.753353038923663</c:v>
                </c:pt>
                <c:pt idx="3">
                  <c:v>4.0663108632601395</c:v>
                </c:pt>
                <c:pt idx="4">
                  <c:v>2.621864582147297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0C7-694F-81BF-FB5448732B30}"/>
            </c:ext>
          </c:extLst>
        </c:ser>
        <c:ser>
          <c:idx val="14"/>
          <c:order val="14"/>
          <c:tx>
            <c:strRef>
              <c:f>'Sheet3 (2)'!$P$5:$P$6</c:f>
              <c:strCache>
                <c:ptCount val="2"/>
                <c:pt idx="0">
                  <c:v>Возраст</c:v>
                </c:pt>
                <c:pt idx="1">
                  <c:v>Старше 60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'Sheet3 (2)'!$A$7:$A$11</c:f>
              <c:strCache>
                <c:ptCount val="5"/>
                <c:pt idx="0">
                  <c:v>Совершенно не защищены</c:v>
                </c:pt>
                <c:pt idx="1">
                  <c:v>Скорее не защищены</c:v>
                </c:pt>
                <c:pt idx="2">
                  <c:v>Скорее защищены</c:v>
                </c:pt>
                <c:pt idx="3">
                  <c:v>Полностью защищены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'Sheet3 (2)'!$P$7:$P$11</c:f>
              <c:numCache>
                <c:formatCode>###0</c:formatCode>
                <c:ptCount val="5"/>
                <c:pt idx="0">
                  <c:v>18.726097500620604</c:v>
                </c:pt>
                <c:pt idx="1">
                  <c:v>47.063978365363198</c:v>
                </c:pt>
                <c:pt idx="2">
                  <c:v>20.339454547874929</c:v>
                </c:pt>
                <c:pt idx="3">
                  <c:v>7.2520700757017043</c:v>
                </c:pt>
                <c:pt idx="4">
                  <c:v>6.42007957107647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0C7-694F-81BF-FB5448732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1113167"/>
        <c:axId val="500921311"/>
      </c:barChart>
      <c:catAx>
        <c:axId val="501113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RU"/>
          </a:p>
        </c:txPr>
        <c:crossAx val="500921311"/>
        <c:crosses val="autoZero"/>
        <c:auto val="1"/>
        <c:lblAlgn val="ctr"/>
        <c:lblOffset val="100"/>
        <c:noMultiLvlLbl val="0"/>
      </c:catAx>
      <c:valAx>
        <c:axId val="500921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RU"/>
          </a:p>
        </c:txPr>
        <c:crossAx val="5011131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7232B-F7EB-1840-8647-ECAAA1FC2C63}" type="datetimeFigureOut">
              <a:rPr lang="en-US" smtClean="0"/>
              <a:t>7/31/22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B18EF-2ADA-3142-BB5D-03C69BBCF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21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6D70F-5A51-594D-BFC2-F01E745F9C02}" type="datetimeFigureOut">
              <a:rPr lang="en-US" smtClean="0"/>
              <a:t>7/31/22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D057D-DD50-7A47-9127-7E7B1AD1E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8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6D057D-DD50-7A47-9127-7E7B1AD1E9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22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 социологию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D057D-DD50-7A47-9127-7E7B1AD1E9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65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МЕТОДИКИ ОПРОСОВ "ЛИЦОМ К ЛИЦУ"</a:t>
            </a:r>
            <a:br>
              <a:rPr lang="ru-RU" dirty="0"/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PAPI -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используются бумажные анкеты -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Paper Assisted Personal Interview.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● CAPI -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 время опросов применяется компьютер или планшет, в который анкета заранее внесена -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Assisted Personal Interviewing.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D057D-DD50-7A47-9127-7E7B1AD1E95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158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D057D-DD50-7A47-9127-7E7B1AD1E95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88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D057D-DD50-7A47-9127-7E7B1AD1E95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39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92B5-DC64-E24C-8803-055B8256FB9B}" type="datetime1">
              <a:rPr lang="ru-RU" smtClean="0"/>
              <a:t>31.07.2022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92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780" y="1"/>
            <a:ext cx="10515600" cy="1024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6C50-C0C8-F64D-9613-61843AD30C30}" type="datetime1">
              <a:rPr lang="ru-RU" smtClean="0"/>
              <a:t>31.07.2022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84521"/>
            <a:ext cx="2743200" cy="365125"/>
          </a:xfrm>
        </p:spPr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850238" y="1024773"/>
            <a:ext cx="105156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822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7FD36-8CA3-6C47-9AF6-2E3AB1501546}" type="datetime1">
              <a:rPr lang="ru-RU" smtClean="0"/>
              <a:t>31.07.2022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992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38F4-A8D3-374A-87D0-3C0B99947CC8}" type="datetime1">
              <a:rPr lang="ru-RU" smtClean="0"/>
              <a:t>31.07.2022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99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3CE2-DC65-E744-8348-734756064080}" type="datetime1">
              <a:rPr lang="ru-RU" smtClean="0"/>
              <a:t>31.07.2022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5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6C6ED-3A89-5D4A-88B1-069BB3E96DD4}" type="datetime1">
              <a:rPr lang="ru-RU" smtClean="0"/>
              <a:t>31.07.2022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46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60C1-8140-754E-89B0-B108BFCAC05F}" type="datetime1">
              <a:rPr lang="ru-RU" smtClean="0"/>
              <a:t>31.07.2022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708D0-CB16-1E4D-A376-84481EF4B4F2}" type="datetime1">
              <a:rPr lang="ru-RU" smtClean="0"/>
              <a:t>31.07.2022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37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3826-27F9-654B-8D76-043777C24F85}" type="datetime1">
              <a:rPr lang="ru-RU" smtClean="0"/>
              <a:t>31.07.2022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32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A716-587C-984D-9D14-8235206209CE}" type="datetime1">
              <a:rPr lang="ru-RU" smtClean="0"/>
              <a:t>31.07.2022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93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9D61F-3E3B-C74D-BABB-45BBEAA5688D}" type="datetime1">
              <a:rPr lang="ru-RU" smtClean="0"/>
              <a:t>31.07.2022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35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777A9-7211-FE4F-BAD3-6BA7E2F58471}" type="datetime1">
              <a:rPr lang="ru-RU" smtClean="0"/>
              <a:t>31.07.2022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14E08-19DD-1140-BF1E-412A6096C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8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641709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freepngimg.com/png/16823-violin-png-image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92766"/>
            <a:ext cx="9144000" cy="1655763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rgbClr val="002060"/>
                </a:solidFill>
                <a:latin typeface="+mj-lt"/>
                <a:cs typeface="Calibri" charset="0"/>
              </a:rPr>
              <a:t>Введение в основы прикладной социологии</a:t>
            </a:r>
            <a:endParaRPr lang="ru-RU" sz="4000" dirty="0">
              <a:solidFill>
                <a:srgbClr val="002060"/>
              </a:solidFill>
            </a:endParaRPr>
          </a:p>
          <a:p>
            <a:endParaRPr lang="ru-RU" sz="3200" dirty="0">
              <a:solidFill>
                <a:srgbClr val="002060"/>
              </a:solidFill>
            </a:endParaRPr>
          </a:p>
          <a:p>
            <a:endParaRPr lang="ru-RU" sz="3200" dirty="0">
              <a:solidFill>
                <a:srgbClr val="002060"/>
              </a:solidFill>
            </a:endParaRPr>
          </a:p>
          <a:p>
            <a:r>
              <a:rPr lang="ru-RU" sz="3200" dirty="0">
                <a:solidFill>
                  <a:srgbClr val="002060"/>
                </a:solidFill>
              </a:rPr>
              <a:t>Елена Никишина</a:t>
            </a:r>
          </a:p>
          <a:p>
            <a:endParaRPr lang="ru-RU" sz="3200" dirty="0">
              <a:solidFill>
                <a:schemeClr val="bg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ru-RU" sz="3200" dirty="0">
                <a:solidFill>
                  <a:schemeClr val="bg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1 августа 2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0</a:t>
            </a:r>
            <a:r>
              <a:rPr lang="ru-RU" sz="3200" dirty="0">
                <a:solidFill>
                  <a:schemeClr val="bg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22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5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7EE6C80-EFF5-AC0C-5742-129A73F96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Вместо эпиграфа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24A58-705A-DC70-E007-E42DC0125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9DFD9C-ECE3-C6A9-9C2B-9A7C5C1E8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5620" y="1661072"/>
            <a:ext cx="5314833" cy="35358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31C3CE-4529-37B6-D212-461D2C0706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39498" y="1469198"/>
            <a:ext cx="4116882" cy="41168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382E7F-1F1A-DC78-5136-C4B099C77157}"/>
              </a:ext>
            </a:extLst>
          </p:cNvPr>
          <p:cNvSpPr txBox="1"/>
          <p:nvPr/>
        </p:nvSpPr>
        <p:spPr>
          <a:xfrm rot="16200000">
            <a:off x="9767852" y="3533467"/>
            <a:ext cx="320788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sz="600" dirty="0">
                <a:hlinkClick r:id="rId5" tooltip="https://freepngimg.com/png/16823-violin-png-image"/>
              </a:rPr>
              <a:t>This Photo</a:t>
            </a:r>
            <a:r>
              <a:rPr lang="en-RU" sz="600" dirty="0"/>
              <a:t> by Unknown Author is licensed under </a:t>
            </a:r>
            <a:r>
              <a:rPr lang="en-RU" sz="600" dirty="0">
                <a:hlinkClick r:id="rId6" tooltip="https://creativecommons.org/licenses/by-nc/3.0/"/>
              </a:rPr>
              <a:t>CC BY-NC</a:t>
            </a:r>
            <a:endParaRPr lang="en-RU" sz="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F34DE-57B1-31D9-F2E9-B079E89FF9B3}"/>
              </a:ext>
            </a:extLst>
          </p:cNvPr>
          <p:cNvSpPr txBox="1"/>
          <p:nvPr/>
        </p:nvSpPr>
        <p:spPr>
          <a:xfrm>
            <a:off x="229849" y="6035409"/>
            <a:ext cx="125167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i="1" dirty="0">
                <a:solidFill>
                  <a:srgbClr val="002060"/>
                </a:solidFill>
              </a:rPr>
              <a:t>Умение пользоваться </a:t>
            </a:r>
            <a:r>
              <a:rPr lang="ru-RU" sz="3000" i="1" dirty="0" err="1">
                <a:solidFill>
                  <a:srgbClr val="002060"/>
                </a:solidFill>
              </a:rPr>
              <a:t>гугл</a:t>
            </a:r>
            <a:r>
              <a:rPr lang="ru-RU" sz="3000" i="1" dirty="0">
                <a:solidFill>
                  <a:srgbClr val="002060"/>
                </a:solidFill>
              </a:rPr>
              <a:t>-формами не делает из человека социолога!</a:t>
            </a:r>
            <a:endParaRPr lang="en-RU" sz="3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39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AF186-C50B-5110-BA80-D03B45AA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 чем поговорим сегодня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ru-RU" dirty="0"/>
              <a:t> зачем?</a:t>
            </a:r>
            <a:endParaRPr lang="en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7F0EC6-F0F0-BCE4-F5A1-EAB235D8E8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319135"/>
                <a:ext cx="10828867" cy="48578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b="1" dirty="0">
                    <a:solidFill>
                      <a:srgbClr val="002060"/>
                    </a:solidFill>
                  </a:rPr>
                  <a:t>Структура лекции:</a:t>
                </a:r>
              </a:p>
              <a:p>
                <a:pPr lvl="1"/>
                <a:r>
                  <a:rPr lang="ru-RU" dirty="0"/>
                  <a:t>Процедура проведения количественного опроса</a:t>
                </a:r>
              </a:p>
              <a:p>
                <a:pPr lvl="1"/>
                <a:r>
                  <a:rPr lang="ru-RU" dirty="0"/>
                  <a:t>Подходы к построению выборки и почему это важно</a:t>
                </a:r>
              </a:p>
              <a:p>
                <a:pPr lvl="1"/>
                <a:r>
                  <a:rPr lang="ru-RU" dirty="0"/>
                  <a:t>Формирование анкеты и вопросов</a:t>
                </a:r>
              </a:p>
              <a:p>
                <a:pPr lvl="1"/>
                <a:r>
                  <a:rPr lang="ru-RU" dirty="0"/>
                  <a:t>Ключевые принципы обработки данных и выдачи результатов</a:t>
                </a:r>
              </a:p>
              <a:p>
                <a:pPr marL="0" indent="0">
                  <a:buNone/>
                </a:pPr>
                <a:r>
                  <a:rPr lang="ru-RU" dirty="0">
                    <a:solidFill>
                      <a:srgbClr val="C00000"/>
                    </a:solidFill>
                  </a:rPr>
                  <a:t> 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b="1" dirty="0">
                    <a:solidFill>
                      <a:srgbClr val="002060"/>
                    </a:solidFill>
                  </a:rPr>
                  <a:t>Зачем:</a:t>
                </a:r>
                <a:endParaRPr lang="en-US" b="1" dirty="0">
                  <a:solidFill>
                    <a:srgbClr val="002060"/>
                  </a:solidFill>
                </a:endParaRPr>
              </a:p>
              <a:p>
                <a:pPr marL="914389" lvl="1" indent="-457200">
                  <a:buAutoNum type="arabicPeriod"/>
                </a:pPr>
                <a:r>
                  <a:rPr lang="ru-RU" dirty="0"/>
                  <a:t>Убедиться, что социология 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dirty="0"/>
                  <a:t>использование </a:t>
                </a:r>
                <a:r>
                  <a:rPr lang="ru-RU" dirty="0" err="1"/>
                  <a:t>гугл</a:t>
                </a:r>
                <a:r>
                  <a:rPr lang="ru-RU" dirty="0"/>
                  <a:t>-форм</a:t>
                </a:r>
              </a:p>
              <a:p>
                <a:pPr marL="914389" lvl="1" indent="-457200">
                  <a:buAutoNum type="arabicPeriod"/>
                </a:pPr>
                <a:r>
                  <a:rPr lang="ru-RU" dirty="0"/>
                  <a:t>Научиться видеть уязвимости социологических исследований</a:t>
                </a:r>
              </a:p>
              <a:p>
                <a:pPr marL="914389" lvl="1" indent="-457200">
                  <a:buAutoNum type="arabicPeriod"/>
                </a:pPr>
                <a:r>
                  <a:rPr lang="ru-RU" dirty="0"/>
                  <a:t>Узнать основные принципы составления анкеты</a:t>
                </a:r>
              </a:p>
              <a:p>
                <a:pPr marL="914389" lvl="1" indent="-457200">
                  <a:buAutoNum type="arabicPeriod"/>
                </a:pPr>
                <a:endParaRPr lang="ru-RU" dirty="0"/>
              </a:p>
              <a:p>
                <a:endParaRPr lang="en-RU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7F0EC6-F0F0-BCE4-F5A1-EAB235D8E8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319135"/>
                <a:ext cx="10828867" cy="4857830"/>
              </a:xfrm>
              <a:blipFill>
                <a:blip r:embed="rId2"/>
                <a:stretch>
                  <a:fillRect l="-1054" t="-2083"/>
                </a:stretch>
              </a:blipFill>
            </p:spPr>
            <p:txBody>
              <a:bodyPr/>
              <a:lstStyle/>
              <a:p>
                <a:r>
                  <a:rPr lang="en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AD9E2-86B9-891C-4FEC-046FD172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A309CD-962C-6A03-A1FB-BE6A901FD2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8"/>
          <a:stretch/>
        </p:blipFill>
        <p:spPr>
          <a:xfrm>
            <a:off x="12574882" y="3978429"/>
            <a:ext cx="5042924" cy="10737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8F9DE4-48A2-646E-48AE-8EE5C7F5E1FB}"/>
              </a:ext>
            </a:extLst>
          </p:cNvPr>
          <p:cNvSpPr/>
          <p:nvPr/>
        </p:nvSpPr>
        <p:spPr>
          <a:xfrm>
            <a:off x="7600013" y="4152275"/>
            <a:ext cx="734518" cy="194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0289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8BD40-3934-9B99-86B3-4CA47E708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183" y="119922"/>
            <a:ext cx="10237049" cy="874870"/>
          </a:xfrm>
        </p:spPr>
        <p:txBody>
          <a:bodyPr/>
          <a:lstStyle/>
          <a:p>
            <a:r>
              <a:rPr lang="ru-RU" dirty="0"/>
              <a:t>Методы сбора данных в социологии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D02EF-0043-28E6-8E0C-8D4E95D3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4</a:t>
            </a:fld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96B334B-E245-D470-412B-F4352C660FD6}"/>
              </a:ext>
            </a:extLst>
          </p:cNvPr>
          <p:cNvCxnSpPr>
            <a:cxnSpLocks/>
          </p:cNvCxnSpPr>
          <p:nvPr/>
        </p:nvCxnSpPr>
        <p:spPr>
          <a:xfrm flipH="1">
            <a:off x="3003030" y="1099723"/>
            <a:ext cx="2835023" cy="31474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D65EE05-2A14-EF15-08D0-F071B12DCFDB}"/>
              </a:ext>
            </a:extLst>
          </p:cNvPr>
          <p:cNvCxnSpPr>
            <a:cxnSpLocks/>
          </p:cNvCxnSpPr>
          <p:nvPr/>
        </p:nvCxnSpPr>
        <p:spPr>
          <a:xfrm>
            <a:off x="5838053" y="1099723"/>
            <a:ext cx="3205935" cy="31474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C89D8E0-D9E5-1514-151D-FB418948C0CD}"/>
              </a:ext>
            </a:extLst>
          </p:cNvPr>
          <p:cNvSpPr/>
          <p:nvPr/>
        </p:nvSpPr>
        <p:spPr>
          <a:xfrm>
            <a:off x="149901" y="1448306"/>
            <a:ext cx="3747541" cy="7195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КАЧЕСТВЕННАЯ СОЦИОЛОГИЯ</a:t>
            </a:r>
            <a:endParaRPr lang="en-RU" b="1" dirty="0">
              <a:solidFill>
                <a:srgbClr val="00206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B57A0C-29DA-EED8-F21D-3E4B8A6B9C9D}"/>
              </a:ext>
            </a:extLst>
          </p:cNvPr>
          <p:cNvSpPr/>
          <p:nvPr/>
        </p:nvSpPr>
        <p:spPr>
          <a:xfrm>
            <a:off x="7575029" y="1523077"/>
            <a:ext cx="3747541" cy="7195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КОЛИЧЕСТВЕННАЯ СОЦИОЛОГИЯ</a:t>
            </a:r>
            <a:endParaRPr lang="en-RU" b="1" dirty="0">
              <a:solidFill>
                <a:srgbClr val="002060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C6D3A79-E84A-C77A-E573-7319070F5F23}"/>
              </a:ext>
            </a:extLst>
          </p:cNvPr>
          <p:cNvCxnSpPr>
            <a:cxnSpLocks/>
          </p:cNvCxnSpPr>
          <p:nvPr/>
        </p:nvCxnSpPr>
        <p:spPr>
          <a:xfrm>
            <a:off x="9188970" y="2354911"/>
            <a:ext cx="0" cy="157821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707EDFF-9901-2E06-0E7B-B7680D686427}"/>
              </a:ext>
            </a:extLst>
          </p:cNvPr>
          <p:cNvSpPr/>
          <p:nvPr/>
        </p:nvSpPr>
        <p:spPr>
          <a:xfrm>
            <a:off x="149901" y="2328281"/>
            <a:ext cx="3747541" cy="7195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Наблюдения,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к</a:t>
            </a:r>
            <a:r>
              <a:rPr lang="ru-RU" dirty="0" err="1">
                <a:solidFill>
                  <a:srgbClr val="002060"/>
                </a:solidFill>
              </a:rPr>
              <a:t>ейс-стади</a:t>
            </a:r>
            <a:r>
              <a:rPr lang="ru-RU" dirty="0">
                <a:solidFill>
                  <a:srgbClr val="002060"/>
                </a:solidFill>
              </a:rPr>
              <a:t>,  анализ документов (контент-анализ), …</a:t>
            </a:r>
            <a:endParaRPr lang="en-RU" dirty="0">
              <a:solidFill>
                <a:srgbClr val="00206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7733E4-D235-DEDA-6651-8983228F555B}"/>
              </a:ext>
            </a:extLst>
          </p:cNvPr>
          <p:cNvSpPr/>
          <p:nvPr/>
        </p:nvSpPr>
        <p:spPr>
          <a:xfrm>
            <a:off x="149900" y="3195568"/>
            <a:ext cx="3747541" cy="7195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2060"/>
                </a:solidFill>
              </a:rPr>
              <a:t>И</a:t>
            </a:r>
            <a:r>
              <a:rPr lang="ru-RU" dirty="0" err="1">
                <a:solidFill>
                  <a:srgbClr val="002060"/>
                </a:solidFill>
              </a:rPr>
              <a:t>нтервью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dirty="0">
                <a:solidFill>
                  <a:srgbClr val="002060"/>
                </a:solidFill>
              </a:rPr>
              <a:t>(глубинные/экспертные)</a:t>
            </a:r>
            <a:endParaRPr lang="en-RU" dirty="0">
              <a:solidFill>
                <a:srgbClr val="00206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B12AFF-94A2-4647-BF98-BF972A937AF6}"/>
              </a:ext>
            </a:extLst>
          </p:cNvPr>
          <p:cNvSpPr/>
          <p:nvPr/>
        </p:nvSpPr>
        <p:spPr>
          <a:xfrm>
            <a:off x="149900" y="4066494"/>
            <a:ext cx="3747541" cy="7195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Фокус-группы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(очные // онлайн // онлайн-форумы)</a:t>
            </a:r>
            <a:endParaRPr lang="en-RU" sz="1600" dirty="0">
              <a:solidFill>
                <a:srgbClr val="00206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D69A5B-E1D2-5643-AD04-87D29B9C88D0}"/>
              </a:ext>
            </a:extLst>
          </p:cNvPr>
          <p:cNvSpPr/>
          <p:nvPr/>
        </p:nvSpPr>
        <p:spPr>
          <a:xfrm>
            <a:off x="7575028" y="2540594"/>
            <a:ext cx="3747541" cy="7195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Количественные опросы</a:t>
            </a:r>
            <a:endParaRPr lang="en-RU" dirty="0">
              <a:solidFill>
                <a:srgbClr val="00206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CC1BA3-C595-D5E3-A445-D2598640D95F}"/>
              </a:ext>
            </a:extLst>
          </p:cNvPr>
          <p:cNvSpPr txBox="1"/>
          <p:nvPr/>
        </p:nvSpPr>
        <p:spPr>
          <a:xfrm>
            <a:off x="728032" y="5409694"/>
            <a:ext cx="10753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Часто качественные и количественные методы комбинируются. Зачем?</a:t>
            </a:r>
          </a:p>
          <a:p>
            <a:r>
              <a:rPr lang="ru-RU" sz="2000" b="1" dirty="0"/>
              <a:t>	</a:t>
            </a:r>
            <a:r>
              <a:rPr lang="ru-RU" sz="2400" b="1" dirty="0"/>
              <a:t>1) </a:t>
            </a:r>
            <a:r>
              <a:rPr lang="ru-RU" sz="2400" dirty="0"/>
              <a:t>уточнение гипотез для количественного исследования</a:t>
            </a:r>
          </a:p>
          <a:p>
            <a:r>
              <a:rPr lang="ru-RU" sz="2400" b="1" dirty="0"/>
              <a:t>	2) </a:t>
            </a:r>
            <a:r>
              <a:rPr lang="ru-RU" sz="2400" dirty="0"/>
              <a:t>уточнение интерпретации результатов количественного исследования</a:t>
            </a:r>
            <a:r>
              <a:rPr lang="ru-RU" sz="2400" b="1" dirty="0"/>
              <a:t> </a:t>
            </a:r>
            <a:endParaRPr lang="en-RU" sz="2400" b="1" dirty="0"/>
          </a:p>
        </p:txBody>
      </p:sp>
    </p:spTree>
    <p:extLst>
      <p:ext uri="{BB962C8B-B14F-4D97-AF65-F5344CB8AC3E}">
        <p14:creationId xmlns:p14="http://schemas.microsoft.com/office/powerpoint/2010/main" val="249814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19" grpId="0" animBg="1"/>
      <p:bldP spid="20" grpId="0" animBg="1"/>
      <p:bldP spid="23" grpId="0" animBg="1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8A081-77B2-AAB3-6F03-AAED2B28F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80" y="1"/>
            <a:ext cx="11131430" cy="1024772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Процедура проведения социологического опроса 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21EB5-B475-F97D-AF1D-E30376958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995"/>
            <a:ext cx="5257800" cy="4827849"/>
          </a:xfrm>
        </p:spPr>
        <p:txBody>
          <a:bodyPr/>
          <a:lstStyle/>
          <a:p>
            <a:r>
              <a:rPr lang="ru-RU" dirty="0"/>
              <a:t>Составление вопросов</a:t>
            </a:r>
          </a:p>
          <a:p>
            <a:endParaRPr lang="ru-RU" dirty="0"/>
          </a:p>
          <a:p>
            <a:r>
              <a:rPr lang="ru-RU" dirty="0"/>
              <a:t>Формирование анкеты / программирование</a:t>
            </a:r>
          </a:p>
          <a:p>
            <a:endParaRPr lang="ru-RU" dirty="0"/>
          </a:p>
          <a:p>
            <a:r>
              <a:rPr lang="ru-RU" dirty="0"/>
              <a:t>Опрос респондентов</a:t>
            </a:r>
          </a:p>
          <a:p>
            <a:endParaRPr lang="ru-RU" dirty="0"/>
          </a:p>
          <a:p>
            <a:r>
              <a:rPr lang="ru-RU" dirty="0"/>
              <a:t>Обработка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2C568A-537E-1F8D-E9F9-5DA31D0D7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5</a:t>
            </a:fld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9A1F7CA-DE4A-E101-571E-74BD85B3E4C0}"/>
              </a:ext>
            </a:extLst>
          </p:cNvPr>
          <p:cNvCxnSpPr>
            <a:cxnSpLocks/>
          </p:cNvCxnSpPr>
          <p:nvPr/>
        </p:nvCxnSpPr>
        <p:spPr>
          <a:xfrm>
            <a:off x="2690119" y="1939170"/>
            <a:ext cx="0" cy="65412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4129602-C494-FEBF-7E4A-E81E370A25F9}"/>
              </a:ext>
            </a:extLst>
          </p:cNvPr>
          <p:cNvCxnSpPr>
            <a:cxnSpLocks/>
          </p:cNvCxnSpPr>
          <p:nvPr/>
        </p:nvCxnSpPr>
        <p:spPr>
          <a:xfrm>
            <a:off x="2684507" y="3346996"/>
            <a:ext cx="0" cy="65412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7128A8-55D1-2B02-FB41-EBFC74FE3CB0}"/>
              </a:ext>
            </a:extLst>
          </p:cNvPr>
          <p:cNvCxnSpPr>
            <a:cxnSpLocks/>
          </p:cNvCxnSpPr>
          <p:nvPr/>
        </p:nvCxnSpPr>
        <p:spPr>
          <a:xfrm>
            <a:off x="2684507" y="4383815"/>
            <a:ext cx="0" cy="65412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3C6C4D-C7B3-A728-8D85-EC2437E25FB9}"/>
              </a:ext>
            </a:extLst>
          </p:cNvPr>
          <p:cNvCxnSpPr>
            <a:cxnSpLocks/>
          </p:cNvCxnSpPr>
          <p:nvPr/>
        </p:nvCxnSpPr>
        <p:spPr>
          <a:xfrm>
            <a:off x="989351" y="1528995"/>
            <a:ext cx="3477718" cy="406233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5353BF3-2A07-E587-E801-5E4216E4D189}"/>
              </a:ext>
            </a:extLst>
          </p:cNvPr>
          <p:cNvSpPr txBox="1">
            <a:spLocks/>
          </p:cNvSpPr>
          <p:nvPr/>
        </p:nvSpPr>
        <p:spPr>
          <a:xfrm>
            <a:off x="5379326" y="1150543"/>
            <a:ext cx="6007466" cy="55165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rgbClr val="C00000"/>
                </a:solidFill>
              </a:rPr>
              <a:t>Формирование гипотез исследования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Ответ на вопрос: точно ли социологические метод – лучший из доступных способов проверки данных гипотез</a:t>
            </a:r>
          </a:p>
          <a:p>
            <a:r>
              <a:rPr lang="ru-RU" sz="2400" dirty="0"/>
              <a:t>Проектирование выборки </a:t>
            </a:r>
          </a:p>
          <a:p>
            <a:r>
              <a:rPr lang="ru-RU" sz="2400" dirty="0"/>
              <a:t>Формирование вопросов анкеты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Пилотаж анкеты</a:t>
            </a:r>
          </a:p>
          <a:p>
            <a:r>
              <a:rPr lang="ru-RU" sz="2400" dirty="0"/>
              <a:t>Уточнение вопросов анкеты</a:t>
            </a:r>
          </a:p>
          <a:p>
            <a:r>
              <a:rPr lang="ru-RU" sz="2400" dirty="0"/>
              <a:t>Формирование анкеты / программирование </a:t>
            </a:r>
          </a:p>
          <a:p>
            <a:r>
              <a:rPr lang="ru-RU" sz="2400" dirty="0">
                <a:solidFill>
                  <a:srgbClr val="C00000"/>
                </a:solidFill>
              </a:rPr>
              <a:t>Тестирование анкеты</a:t>
            </a:r>
          </a:p>
          <a:p>
            <a:r>
              <a:rPr lang="ru-RU" sz="2400" dirty="0"/>
              <a:t>Опрос респондентов</a:t>
            </a:r>
          </a:p>
          <a:p>
            <a:r>
              <a:rPr lang="ru-RU" sz="2400" dirty="0">
                <a:solidFill>
                  <a:srgbClr val="C00000"/>
                </a:solidFill>
              </a:rPr>
              <a:t>Чистка / проверка качества собранных данных </a:t>
            </a:r>
          </a:p>
          <a:p>
            <a:r>
              <a:rPr lang="ru-RU" sz="2400" dirty="0"/>
              <a:t>Обработка</a:t>
            </a:r>
            <a:endParaRPr lang="en-RU" sz="24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805A40E-B38F-8C10-E97B-6F91B478358F}"/>
              </a:ext>
            </a:extLst>
          </p:cNvPr>
          <p:cNvCxnSpPr>
            <a:cxnSpLocks/>
          </p:cNvCxnSpPr>
          <p:nvPr/>
        </p:nvCxnSpPr>
        <p:spPr>
          <a:xfrm>
            <a:off x="11521824" y="1443894"/>
            <a:ext cx="0" cy="4642111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A0BD2-EB97-F037-2DF4-B33C9CA4F4F0}"/>
              </a:ext>
            </a:extLst>
          </p:cNvPr>
          <p:cNvCxnSpPr>
            <a:cxnSpLocks/>
          </p:cNvCxnSpPr>
          <p:nvPr/>
        </p:nvCxnSpPr>
        <p:spPr>
          <a:xfrm flipV="1">
            <a:off x="805208" y="1556477"/>
            <a:ext cx="3813012" cy="40348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14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D6A8A-140D-8FC7-24BD-494A774CE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Гипотезы 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F32DC-4382-D0B1-A0D7-D6FE013AE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E3602C-5D49-19A9-DA6F-9AB3C84B6A5B}"/>
              </a:ext>
            </a:extLst>
          </p:cNvPr>
          <p:cNvSpPr/>
          <p:nvPr/>
        </p:nvSpPr>
        <p:spPr>
          <a:xfrm>
            <a:off x="811968" y="1151760"/>
            <a:ext cx="3905492" cy="8094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ОПИСАТЕЛЬНЫЕ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7BA7B2-E0E9-6877-3CA6-A30381755AE0}"/>
              </a:ext>
            </a:extLst>
          </p:cNvPr>
          <p:cNvSpPr/>
          <p:nvPr/>
        </p:nvSpPr>
        <p:spPr>
          <a:xfrm>
            <a:off x="5861156" y="1151760"/>
            <a:ext cx="5518876" cy="8094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ОБЪЯСНИТЕЛЬНЫЕ</a:t>
            </a:r>
            <a:endParaRPr lang="en-RU" sz="28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F92CF6-3834-5FE2-C8AE-4ADF07D89490}"/>
              </a:ext>
            </a:extLst>
          </p:cNvPr>
          <p:cNvSpPr txBox="1"/>
          <p:nvPr/>
        </p:nvSpPr>
        <p:spPr>
          <a:xfrm>
            <a:off x="766997" y="2030950"/>
            <a:ext cx="34452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Гипотеза: </a:t>
            </a:r>
            <a:r>
              <a:rPr lang="ru-RU" sz="2000" dirty="0"/>
              <a:t>70</a:t>
            </a:r>
            <a:r>
              <a:rPr lang="en-US" sz="2000" dirty="0"/>
              <a:t>% </a:t>
            </a:r>
            <a:r>
              <a:rPr lang="en-US" sz="2000" dirty="0" err="1"/>
              <a:t>ш</a:t>
            </a:r>
            <a:r>
              <a:rPr lang="ru-RU" sz="2000" dirty="0" err="1"/>
              <a:t>кольников</a:t>
            </a:r>
            <a:r>
              <a:rPr lang="ru-RU" sz="2000" dirty="0"/>
              <a:t> ЛЭШ хотят стать экономистами</a:t>
            </a:r>
            <a:endParaRPr lang="en-RU" sz="200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5FB3BDA-A0EB-D09E-96DF-7BB6853A74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288249"/>
              </p:ext>
            </p:extLst>
          </p:nvPr>
        </p:nvGraphicFramePr>
        <p:xfrm>
          <a:off x="811967" y="4228439"/>
          <a:ext cx="4074826" cy="1756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7FB9494-0926-D256-64CD-3A9521D24644}"/>
              </a:ext>
            </a:extLst>
          </p:cNvPr>
          <p:cNvSpPr txBox="1"/>
          <p:nvPr/>
        </p:nvSpPr>
        <p:spPr>
          <a:xfrm>
            <a:off x="811966" y="3306865"/>
            <a:ext cx="3905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% ш</a:t>
            </a:r>
            <a:r>
              <a:rPr lang="en-US" i="1" dirty="0" err="1"/>
              <a:t>к</a:t>
            </a:r>
            <a:r>
              <a:rPr lang="ru-RU" i="1" dirty="0" err="1"/>
              <a:t>ольников</a:t>
            </a:r>
            <a:r>
              <a:rPr lang="ru-RU" i="1" dirty="0"/>
              <a:t> ЛЭШ </a:t>
            </a:r>
          </a:p>
          <a:p>
            <a:r>
              <a:rPr lang="ru-RU" i="1" dirty="0"/>
              <a:t>желающих стать экономистами</a:t>
            </a:r>
            <a:endParaRPr lang="en-RU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8BAF9-21FA-676F-EF39-A4BE12F851FA}"/>
              </a:ext>
            </a:extLst>
          </p:cNvPr>
          <p:cNvSpPr txBox="1"/>
          <p:nvPr/>
        </p:nvSpPr>
        <p:spPr>
          <a:xfrm>
            <a:off x="585759" y="6018649"/>
            <a:ext cx="11606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NB</a:t>
            </a:r>
            <a:r>
              <a:rPr lang="ru-RU" sz="2400" b="1" i="1" dirty="0"/>
              <a:t>!  Описательные гипотезы особенно требовательны к качеству выборки!</a:t>
            </a:r>
          </a:p>
          <a:p>
            <a:r>
              <a:rPr lang="ru-RU" sz="2400" b="1" i="1" dirty="0"/>
              <a:t>Важно проверять все  гипотезы на статистическую значимость</a:t>
            </a:r>
            <a:endParaRPr lang="en-RU" sz="2400" b="1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4D76F5-47C5-2236-C4D9-E8EDF12B40FF}"/>
              </a:ext>
            </a:extLst>
          </p:cNvPr>
          <p:cNvSpPr txBox="1"/>
          <p:nvPr/>
        </p:nvSpPr>
        <p:spPr>
          <a:xfrm>
            <a:off x="5861154" y="2026441"/>
            <a:ext cx="54901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Гипотеза 1: </a:t>
            </a:r>
            <a:r>
              <a:rPr lang="ru-RU" sz="2000" dirty="0"/>
              <a:t>11-классники чаще хотят стать экономистами, чем десятиклассники</a:t>
            </a:r>
            <a:r>
              <a:rPr lang="ru-RU" sz="2000" b="1" dirty="0"/>
              <a:t> </a:t>
            </a:r>
          </a:p>
          <a:p>
            <a:r>
              <a:rPr lang="ru-RU" sz="2000" b="1" dirty="0"/>
              <a:t>Гипотеза 2: </a:t>
            </a:r>
            <a:r>
              <a:rPr lang="ru-RU" sz="2000" dirty="0"/>
              <a:t>Удовлетворенность жизнью школьника положительно связана с воспринимаемой  полезностью лекций  // числом часов сна.</a:t>
            </a:r>
            <a:endParaRPr lang="ru-RU" sz="2000" b="1" dirty="0"/>
          </a:p>
          <a:p>
            <a:endParaRPr lang="en-RU" sz="2000" dirty="0"/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4B4998D5-FEA3-390C-5F9D-6954160E3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71184"/>
              </p:ext>
            </p:extLst>
          </p:nvPr>
        </p:nvGraphicFramePr>
        <p:xfrm>
          <a:off x="5861155" y="3977640"/>
          <a:ext cx="5490164" cy="21190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0096">
                  <a:extLst>
                    <a:ext uri="{9D8B030D-6E8A-4147-A177-3AD203B41FA5}">
                      <a16:colId xmlns:a16="http://schemas.microsoft.com/office/drawing/2014/main" val="866311995"/>
                    </a:ext>
                  </a:extLst>
                </a:gridCol>
                <a:gridCol w="1673187">
                  <a:extLst>
                    <a:ext uri="{9D8B030D-6E8A-4147-A177-3AD203B41FA5}">
                      <a16:colId xmlns:a16="http://schemas.microsoft.com/office/drawing/2014/main" val="3480880286"/>
                    </a:ext>
                  </a:extLst>
                </a:gridCol>
                <a:gridCol w="1629311">
                  <a:extLst>
                    <a:ext uri="{9D8B030D-6E8A-4147-A177-3AD203B41FA5}">
                      <a16:colId xmlns:a16="http://schemas.microsoft.com/office/drawing/2014/main" val="2862935817"/>
                    </a:ext>
                  </a:extLst>
                </a:gridCol>
                <a:gridCol w="1077570">
                  <a:extLst>
                    <a:ext uri="{9D8B030D-6E8A-4147-A177-3AD203B41FA5}">
                      <a16:colId xmlns:a16="http://schemas.microsoft.com/office/drawing/2014/main" val="649843850"/>
                    </a:ext>
                  </a:extLst>
                </a:gridCol>
              </a:tblGrid>
              <a:tr h="706355">
                <a:tc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Экономисты</a:t>
                      </a:r>
                      <a:endParaRPr lang="en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Другое</a:t>
                      </a:r>
                      <a:endParaRPr lang="en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en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688800"/>
                  </a:ext>
                </a:extLst>
              </a:tr>
              <a:tr h="706355">
                <a:tc>
                  <a:txBody>
                    <a:bodyPr/>
                    <a:lstStyle/>
                    <a:p>
                      <a:r>
                        <a:rPr lang="ru-RU" b="1" dirty="0"/>
                        <a:t>11 класс</a:t>
                      </a:r>
                      <a:endParaRPr lang="en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  <a:r>
                        <a:rPr lang="en-US" dirty="0"/>
                        <a:t>5</a:t>
                      </a:r>
                      <a:r>
                        <a:rPr lang="ru-RU" dirty="0"/>
                        <a:t>%</a:t>
                      </a:r>
                      <a:endParaRPr lang="en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dirty="0"/>
                        <a:t>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100%</a:t>
                      </a:r>
                      <a:endParaRPr lang="en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213742"/>
                  </a:ext>
                </a:extLst>
              </a:tr>
              <a:tr h="706355">
                <a:tc>
                  <a:txBody>
                    <a:bodyPr/>
                    <a:lstStyle/>
                    <a:p>
                      <a:r>
                        <a:rPr lang="en-RU" b="1" dirty="0"/>
                        <a:t>10 к</a:t>
                      </a:r>
                      <a:r>
                        <a:rPr lang="ru-RU" b="1" dirty="0" err="1"/>
                        <a:t>ласс</a:t>
                      </a:r>
                      <a:endParaRPr lang="en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dirty="0"/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dirty="0"/>
                        <a:t>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dirty="0"/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0387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96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Graphic spid="3" grpId="0">
        <p:bldAsOne/>
      </p:bldGraphic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AF186-C50B-5110-BA80-D03B45AA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 чем поговорим сегодня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ru-RU" dirty="0"/>
              <a:t> зачем?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F0EC6-F0F0-BCE4-F5A1-EAB235D8E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19135"/>
            <a:ext cx="10828867" cy="4857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Структура лекции:</a:t>
            </a:r>
          </a:p>
          <a:p>
            <a:pPr lvl="1"/>
            <a:r>
              <a:rPr lang="ru-RU" dirty="0"/>
              <a:t>Процедура проведения количественного опроса</a:t>
            </a:r>
          </a:p>
          <a:p>
            <a:pPr lvl="1"/>
            <a:r>
              <a:rPr lang="ru-RU" dirty="0">
                <a:solidFill>
                  <a:srgbClr val="C00000"/>
                </a:solidFill>
              </a:rPr>
              <a:t>Подходы к построению выборки и почему это важно</a:t>
            </a:r>
          </a:p>
          <a:p>
            <a:pPr lvl="1"/>
            <a:r>
              <a:rPr lang="ru-RU" dirty="0"/>
              <a:t>Формирование анкеты и вопросов</a:t>
            </a:r>
          </a:p>
          <a:p>
            <a:pPr lvl="1"/>
            <a:r>
              <a:rPr lang="ru-RU" dirty="0"/>
              <a:t>Ключевые принципы обработки данных и выдачи результатов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</a:t>
            </a:r>
            <a:endParaRPr lang="ru-RU" dirty="0"/>
          </a:p>
          <a:p>
            <a:pPr marL="457189" lvl="1" indent="0">
              <a:buNone/>
            </a:pPr>
            <a:endParaRPr lang="ru-RU" dirty="0"/>
          </a:p>
          <a:p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AD9E2-86B9-891C-4FEC-046FD172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A309CD-962C-6A03-A1FB-BE6A901FD2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8"/>
          <a:stretch/>
        </p:blipFill>
        <p:spPr>
          <a:xfrm>
            <a:off x="12574882" y="3978429"/>
            <a:ext cx="5042924" cy="10737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8F9DE4-48A2-646E-48AE-8EE5C7F5E1FB}"/>
              </a:ext>
            </a:extLst>
          </p:cNvPr>
          <p:cNvSpPr/>
          <p:nvPr/>
        </p:nvSpPr>
        <p:spPr>
          <a:xfrm>
            <a:off x="7600013" y="4152275"/>
            <a:ext cx="734518" cy="194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933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E0C5-0249-4ACE-DD1D-C8C79CC24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Выборка и генеральная совокупность 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C33B2-07C8-775B-8878-E61FDE3F4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223"/>
            <a:ext cx="6975147" cy="4992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Генеральная совокупность </a:t>
            </a:r>
            <a:r>
              <a:rPr lang="ru-RU" dirty="0"/>
              <a:t>– совокупность всех объектов, относительно которых предполагается делать выводы и из которой осуществляется отбор единиц наблюдения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Выборка – </a:t>
            </a:r>
            <a:r>
              <a:rPr lang="ru-RU" dirty="0"/>
              <a:t>часть генеральной совокупности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Репрезентативность выборки </a:t>
            </a:r>
            <a:r>
              <a:rPr lang="ru-RU" dirty="0"/>
              <a:t>– способность отражать свойства генеральной совокупности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 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F384A-8667-D3A1-1B71-9B22DE8DB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8</a:t>
            </a:fld>
            <a:endParaRPr lang="en-US" dirty="0"/>
          </a:p>
        </p:txBody>
      </p:sp>
      <p:pic>
        <p:nvPicPr>
          <p:cNvPr id="2050" name="Picture 2" descr="Население мира может сократиться через 50 лет">
            <a:extLst>
              <a:ext uri="{FF2B5EF4-FFF2-40B4-BE49-F238E27FC236}">
                <a16:creationId xmlns:a16="http://schemas.microsoft.com/office/drawing/2014/main" id="{C225D450-F3B8-6340-A4B2-C6924E1FA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762" y="1090368"/>
            <a:ext cx="3463785" cy="207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D040FA-FC22-B72A-BF7B-948B734FCF14}"/>
              </a:ext>
            </a:extLst>
          </p:cNvPr>
          <p:cNvSpPr txBox="1"/>
          <p:nvPr/>
        </p:nvSpPr>
        <p:spPr>
          <a:xfrm rot="16200000">
            <a:off x="8474103" y="233903"/>
            <a:ext cx="6100996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RU" sz="500" dirty="0"/>
              <a:t>https://sharespro.ru/content/newsdaily/7368-naselenie-mira-sokratitsya/</a:t>
            </a:r>
          </a:p>
        </p:txBody>
      </p:sp>
      <p:pic>
        <p:nvPicPr>
          <p:cNvPr id="2052" name="Picture 4" descr="Население Жлобинского района - Краязнаўчы сайт Гомеля і Гомельшчыны">
            <a:extLst>
              <a:ext uri="{FF2B5EF4-FFF2-40B4-BE49-F238E27FC236}">
                <a16:creationId xmlns:a16="http://schemas.microsoft.com/office/drawing/2014/main" id="{887FD256-F5B2-318C-4961-B79C76E93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3689362"/>
            <a:ext cx="323850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7F72FB-A1C9-2109-95FB-19853C1EB264}"/>
              </a:ext>
            </a:extLst>
          </p:cNvPr>
          <p:cNvSpPr txBox="1"/>
          <p:nvPr/>
        </p:nvSpPr>
        <p:spPr>
          <a:xfrm rot="16200000">
            <a:off x="8474104" y="2540630"/>
            <a:ext cx="6100996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RU" sz="500" dirty="0"/>
              <a:t>http://nashkraj.info/naselenie-zhlobinskogo-rajona/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575F81-85B9-1B80-545A-8AD40656212D}"/>
              </a:ext>
            </a:extLst>
          </p:cNvPr>
          <p:cNvSpPr txBox="1"/>
          <p:nvPr/>
        </p:nvSpPr>
        <p:spPr>
          <a:xfrm>
            <a:off x="838200" y="6222911"/>
            <a:ext cx="11039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</a:rPr>
              <a:t>Как сформировать выборку для получения надежных выводов?</a:t>
            </a:r>
            <a:endParaRPr lang="en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7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6A490-2A0F-D403-8BC4-6EFDBD116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Закон больших чисел (упрощенная версия)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79B63-D3BF-7CB1-FC58-984E65B51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39CBD9-A0F2-4827-793A-5CB5D5214C68}"/>
              </a:ext>
            </a:extLst>
          </p:cNvPr>
          <p:cNvSpPr txBox="1"/>
          <p:nvPr/>
        </p:nvSpPr>
        <p:spPr>
          <a:xfrm>
            <a:off x="1941285" y="6143863"/>
            <a:ext cx="11039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</a:rPr>
              <a:t>Как приблизить выборку к репрезентативной?</a:t>
            </a:r>
            <a:endParaRPr lang="en-RU" sz="2800" b="1" i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B79A58-EB02-C8B7-C1F2-684DD2A98E11}"/>
              </a:ext>
            </a:extLst>
          </p:cNvPr>
          <p:cNvSpPr txBox="1"/>
          <p:nvPr/>
        </p:nvSpPr>
        <p:spPr>
          <a:xfrm>
            <a:off x="1203960" y="2074485"/>
            <a:ext cx="1021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При достаточно большой </a:t>
            </a:r>
            <a:r>
              <a:rPr lang="ru-RU" sz="3600" b="1" u="sng" dirty="0">
                <a:solidFill>
                  <a:srgbClr val="C00000"/>
                </a:solidFill>
              </a:rPr>
              <a:t>случайной</a:t>
            </a:r>
            <a:r>
              <a:rPr lang="ru-RU" sz="3600" dirty="0"/>
              <a:t> выборке среднее  значение по ней стремится к среднему  на генеральной совокупности.</a:t>
            </a:r>
            <a:endParaRPr lang="en-RU" sz="3600" dirty="0"/>
          </a:p>
        </p:txBody>
      </p:sp>
    </p:spTree>
    <p:extLst>
      <p:ext uri="{BB962C8B-B14F-4D97-AF65-F5344CB8AC3E}">
        <p14:creationId xmlns:p14="http://schemas.microsoft.com/office/powerpoint/2010/main" val="9591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6AE14-BE91-0622-37B6-9FCF78E80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Способы построения выборок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5B9FD-643E-C629-E539-0D950EA1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68DB6B-F204-F66F-305B-770A16172762}"/>
              </a:ext>
            </a:extLst>
          </p:cNvPr>
          <p:cNvSpPr/>
          <p:nvPr/>
        </p:nvSpPr>
        <p:spPr>
          <a:xfrm>
            <a:off x="946879" y="1151760"/>
            <a:ext cx="4495978" cy="8094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Вероятностный отбор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Главное – обеспечить случайный отбор</a:t>
            </a:r>
            <a:endParaRPr lang="en-RU" sz="1400" b="1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44C8AF-589B-D031-33C2-2FDC4D621F84}"/>
              </a:ext>
            </a:extLst>
          </p:cNvPr>
          <p:cNvSpPr/>
          <p:nvPr/>
        </p:nvSpPr>
        <p:spPr>
          <a:xfrm>
            <a:off x="5861156" y="1151760"/>
            <a:ext cx="5518876" cy="8094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Целенаправленный отбор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Главное – обеспечить соответствие генеральной совокупности по заданным параметрам </a:t>
            </a:r>
            <a:endParaRPr lang="en-RU" sz="1400" b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993620-6B6D-416E-BEC0-EBDF04E3E450}"/>
              </a:ext>
            </a:extLst>
          </p:cNvPr>
          <p:cNvSpPr txBox="1"/>
          <p:nvPr/>
        </p:nvSpPr>
        <p:spPr>
          <a:xfrm>
            <a:off x="946879" y="1961228"/>
            <a:ext cx="467015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Метод случайного отбора</a:t>
            </a:r>
          </a:p>
          <a:p>
            <a:pPr marL="230188">
              <a:tabLst>
                <a:tab pos="173038" algn="l"/>
                <a:tab pos="346075" algn="l"/>
              </a:tabLst>
            </a:pPr>
            <a:r>
              <a:rPr lang="ru-RU" dirty="0"/>
              <a:t>  </a:t>
            </a:r>
            <a:r>
              <a:rPr lang="ru-RU" b="1" dirty="0"/>
              <a:t>Пример: </a:t>
            </a:r>
            <a:r>
              <a:rPr lang="ru-RU" dirty="0"/>
              <a:t>использование 	</a:t>
            </a:r>
            <a:r>
              <a:rPr lang="ru-RU" dirty="0" err="1"/>
              <a:t>рандомизатора</a:t>
            </a:r>
            <a:r>
              <a:rPr lang="ru-RU" dirty="0"/>
              <a:t> при выборе из списка</a:t>
            </a:r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Метод механической выборки</a:t>
            </a:r>
          </a:p>
          <a:p>
            <a:pPr marL="279400"/>
            <a:r>
              <a:rPr lang="ru-RU" b="1" dirty="0"/>
              <a:t>Пример: </a:t>
            </a:r>
            <a:r>
              <a:rPr lang="ru-RU" dirty="0"/>
              <a:t>выбор каждого сотого объекта</a:t>
            </a:r>
          </a:p>
          <a:p>
            <a:pPr marL="279400"/>
            <a:endParaRPr lang="ru-RU" sz="1000" dirty="0"/>
          </a:p>
          <a:p>
            <a:pPr marL="234950" indent="-220663">
              <a:buFont typeface="Arial" panose="020B0604020202020204" pitchFamily="34" charset="0"/>
              <a:buChar char="•"/>
            </a:pPr>
            <a:r>
              <a:rPr lang="ru-RU" b="1" dirty="0"/>
              <a:t>Метод стратифицированной серийной выборки</a:t>
            </a:r>
          </a:p>
          <a:p>
            <a:pPr marL="230188" indent="-217488"/>
            <a:r>
              <a:rPr lang="ru-RU" dirty="0"/>
              <a:t>    </a:t>
            </a:r>
            <a:r>
              <a:rPr lang="ru-RU" b="1" dirty="0"/>
              <a:t>Пример: </a:t>
            </a:r>
            <a:r>
              <a:rPr lang="ru-RU" dirty="0"/>
              <a:t>случайный выбор из однородных страт  (9,10, 11 класс)</a:t>
            </a:r>
          </a:p>
          <a:p>
            <a:pPr marL="234950" indent="-220663"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234950" indent="-220663">
              <a:buFont typeface="Arial" panose="020B0604020202020204" pitchFamily="34" charset="0"/>
              <a:buChar char="•"/>
            </a:pPr>
            <a:r>
              <a:rPr lang="ru-RU" b="1" dirty="0"/>
              <a:t>Кластерная (гнездовая) выборка</a:t>
            </a:r>
          </a:p>
          <a:p>
            <a:pPr marL="273050" indent="-258763"/>
            <a:r>
              <a:rPr lang="ru-RU" b="1" dirty="0"/>
              <a:t>    Пример: </a:t>
            </a:r>
            <a:r>
              <a:rPr lang="ru-RU" dirty="0"/>
              <a:t>отбор групп с последующим   сплошным опросом </a:t>
            </a:r>
            <a:endParaRPr lang="ru-RU" b="1" dirty="0"/>
          </a:p>
          <a:p>
            <a:pPr marL="234950" indent="-220663"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234950" indent="-220663">
              <a:buFont typeface="Arial" panose="020B0604020202020204" pitchFamily="34" charset="0"/>
              <a:buChar char="•"/>
            </a:pPr>
            <a:r>
              <a:rPr lang="ru-RU" b="1" dirty="0"/>
              <a:t>Многофазная (многоступенчатая) выборка</a:t>
            </a:r>
          </a:p>
          <a:p>
            <a:pPr marL="14287"/>
            <a:r>
              <a:rPr lang="ru-RU" dirty="0"/>
              <a:t>    </a:t>
            </a:r>
            <a:endParaRPr lang="en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B95773-3662-E0FD-1D0E-AC1DFCB38C84}"/>
              </a:ext>
            </a:extLst>
          </p:cNvPr>
          <p:cNvSpPr txBox="1"/>
          <p:nvPr/>
        </p:nvSpPr>
        <p:spPr>
          <a:xfrm>
            <a:off x="5861156" y="2090618"/>
            <a:ext cx="63308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Метод квотной выборки </a:t>
            </a:r>
          </a:p>
          <a:p>
            <a:pPr indent="57150"/>
            <a:r>
              <a:rPr lang="ru-RU" b="1" dirty="0"/>
              <a:t>     Пример: </a:t>
            </a:r>
            <a:r>
              <a:rPr lang="ru-RU" dirty="0"/>
              <a:t>контроль квот (возраст, пол и т.д.), но 	  	       неслучайный выбор респондентов</a:t>
            </a:r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Метод снежного кома </a:t>
            </a:r>
          </a:p>
          <a:p>
            <a:r>
              <a:rPr lang="ru-RU" b="1" dirty="0"/>
              <a:t>      Пример: </a:t>
            </a:r>
            <a:r>
              <a:rPr lang="ru-RU" dirty="0"/>
              <a:t>первых респондентов выбирают случайно,    	      далее –по рекомендации опрошенных </a:t>
            </a:r>
          </a:p>
          <a:p>
            <a:pPr lvl="3"/>
            <a:r>
              <a:rPr lang="ru-RU" dirty="0"/>
              <a:t>(для труднодоступных выборок)</a:t>
            </a:r>
            <a:endParaRPr lang="ru-RU" b="1" dirty="0"/>
          </a:p>
          <a:p>
            <a:pPr marL="279400"/>
            <a:endParaRPr lang="ru-RU" b="1" dirty="0"/>
          </a:p>
          <a:p>
            <a:pPr marL="234950" indent="-220663">
              <a:buFont typeface="Arial" panose="020B0604020202020204" pitchFamily="34" charset="0"/>
              <a:buChar char="•"/>
            </a:pPr>
            <a:r>
              <a:rPr lang="ru-RU" b="1" dirty="0"/>
              <a:t>Метод стихийного выбора</a:t>
            </a:r>
          </a:p>
          <a:p>
            <a:pPr marL="14287"/>
            <a:r>
              <a:rPr lang="ru-RU" b="1" dirty="0"/>
              <a:t>      Пример: </a:t>
            </a:r>
            <a:r>
              <a:rPr lang="ru-RU" dirty="0"/>
              <a:t>Ссылка на опрос в </a:t>
            </a:r>
            <a:r>
              <a:rPr lang="en-US" dirty="0"/>
              <a:t>VK, </a:t>
            </a:r>
            <a:r>
              <a:rPr lang="en-US" dirty="0" err="1"/>
              <a:t>н</a:t>
            </a:r>
            <a:r>
              <a:rPr lang="ru-RU" dirty="0"/>
              <a:t>а сайте</a:t>
            </a:r>
            <a:endParaRPr lang="ru-RU" b="1" dirty="0"/>
          </a:p>
          <a:p>
            <a:pPr marL="234950" indent="-220663">
              <a:buFont typeface="Arial" panose="020B0604020202020204" pitchFamily="34" charset="0"/>
              <a:buChar char="•"/>
            </a:pPr>
            <a:endParaRPr lang="ru-RU" b="1" dirty="0"/>
          </a:p>
          <a:p>
            <a:pPr marL="234950" indent="-220663">
              <a:buFont typeface="Arial" panose="020B0604020202020204" pitchFamily="34" charset="0"/>
              <a:buChar char="•"/>
            </a:pPr>
            <a:r>
              <a:rPr lang="ru-RU" b="1" dirty="0"/>
              <a:t>Метод основного массива </a:t>
            </a:r>
            <a:r>
              <a:rPr lang="ru-RU" dirty="0"/>
              <a:t>(опрос 50-60% ген. </a:t>
            </a:r>
            <a:r>
              <a:rPr lang="en-US" dirty="0"/>
              <a:t>				      </a:t>
            </a:r>
            <a:r>
              <a:rPr lang="ru-RU" dirty="0" err="1"/>
              <a:t>совокупноссти</a:t>
            </a:r>
            <a:r>
              <a:rPr lang="ru-RU" dirty="0"/>
              <a:t>)</a:t>
            </a:r>
            <a:endParaRPr lang="ru-RU" b="1" dirty="0"/>
          </a:p>
          <a:p>
            <a:pPr marL="14287"/>
            <a:r>
              <a:rPr lang="ru-RU" b="1" dirty="0"/>
              <a:t>     Пример: </a:t>
            </a:r>
            <a:r>
              <a:rPr lang="ru-RU" dirty="0"/>
              <a:t>Опрос 60</a:t>
            </a:r>
            <a:r>
              <a:rPr lang="en-US" dirty="0"/>
              <a:t>% </a:t>
            </a:r>
            <a:r>
              <a:rPr lang="en-US" dirty="0" err="1"/>
              <a:t>ш</a:t>
            </a:r>
            <a:r>
              <a:rPr lang="ru-RU" dirty="0" err="1"/>
              <a:t>кольников</a:t>
            </a:r>
            <a:endParaRPr lang="en-RU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F96BA9-7FDF-4A25-5C5F-04CCC5C46342}"/>
              </a:ext>
            </a:extLst>
          </p:cNvPr>
          <p:cNvSpPr txBox="1"/>
          <p:nvPr/>
        </p:nvSpPr>
        <p:spPr>
          <a:xfrm>
            <a:off x="-1333500" y="6407368"/>
            <a:ext cx="11039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>
                <a:solidFill>
                  <a:srgbClr val="002060"/>
                </a:solidFill>
              </a:rPr>
              <a:t>Для разных задач может использоваться разная выборка</a:t>
            </a:r>
            <a:endParaRPr lang="en-RU" sz="2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00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762F5-63D9-72CA-C23E-2891AEE07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82" y="-31530"/>
            <a:ext cx="11451220" cy="10247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Как социологи собирают количественные данные?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35D66-2F23-EEE1-2F54-5527398A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11</a:t>
            </a:fld>
            <a:endParaRPr lang="en-US" dirty="0"/>
          </a:p>
        </p:txBody>
      </p:sp>
      <p:pic>
        <p:nvPicPr>
          <p:cNvPr id="2052" name="Picture 4" descr="CAWI Software for Online Surveys - IdSurvey">
            <a:extLst>
              <a:ext uri="{FF2B5EF4-FFF2-40B4-BE49-F238E27FC236}">
                <a16:creationId xmlns:a16="http://schemas.microsoft.com/office/drawing/2014/main" id="{6139DB96-E675-B623-C540-EFB2B7E31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203" y="4455359"/>
            <a:ext cx="2145273" cy="184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13AE3C-31A3-0DF5-E667-3AD1109F5635}"/>
              </a:ext>
            </a:extLst>
          </p:cNvPr>
          <p:cNvSpPr txBox="1"/>
          <p:nvPr/>
        </p:nvSpPr>
        <p:spPr>
          <a:xfrm>
            <a:off x="9300186" y="6361633"/>
            <a:ext cx="267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ОНЛАЙН-ПАНЕЛИ (</a:t>
            </a:r>
            <a:r>
              <a:rPr lang="en-US" b="1" dirty="0"/>
              <a:t>CAWI</a:t>
            </a:r>
            <a:r>
              <a:rPr lang="ru-RU" b="1" dirty="0"/>
              <a:t>)</a:t>
            </a:r>
            <a:r>
              <a:rPr lang="en-US" b="1" dirty="0"/>
              <a:t> </a:t>
            </a:r>
            <a:endParaRPr lang="en-RU" b="1" dirty="0"/>
          </a:p>
        </p:txBody>
      </p:sp>
      <p:pic>
        <p:nvPicPr>
          <p:cNvPr id="2058" name="Picture 10" descr="Уведомление в смартфонах. Электронная почта на экране телефона. Сообщение с  тревогой в мобильном телефоне. Новые Sms или письмо по Иллюстрация вектора  - иллюстрации насчитывающей сообщение, экран: 214615885">
            <a:extLst>
              <a:ext uri="{FF2B5EF4-FFF2-40B4-BE49-F238E27FC236}">
                <a16:creationId xmlns:a16="http://schemas.microsoft.com/office/drawing/2014/main" id="{B11258AD-506B-13E3-7F84-23890AE22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0089" y="3756115"/>
            <a:ext cx="2250273" cy="23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4264A1-2480-124D-27E5-41637C78DA8C}"/>
              </a:ext>
            </a:extLst>
          </p:cNvPr>
          <p:cNvSpPr txBox="1"/>
          <p:nvPr/>
        </p:nvSpPr>
        <p:spPr>
          <a:xfrm>
            <a:off x="18795621" y="6203315"/>
            <a:ext cx="4030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ОНЛАЙН-ОПРОС С  ПРЕРЕКРУТИНГОМ </a:t>
            </a:r>
            <a:endParaRPr lang="en-US" b="1" dirty="0"/>
          </a:p>
          <a:p>
            <a:pPr algn="ctr"/>
            <a:r>
              <a:rPr lang="ru-RU" b="1" dirty="0"/>
              <a:t>( СA</a:t>
            </a:r>
            <a:r>
              <a:rPr lang="en-US" b="1" dirty="0"/>
              <a:t>TI TO WEB)</a:t>
            </a:r>
            <a:endParaRPr lang="en-RU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27AB41-DC58-C438-2BAD-71E0A1ED6717}"/>
              </a:ext>
            </a:extLst>
          </p:cNvPr>
          <p:cNvSpPr/>
          <p:nvPr/>
        </p:nvSpPr>
        <p:spPr>
          <a:xfrm>
            <a:off x="858046" y="1038212"/>
            <a:ext cx="3096702" cy="6637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Интервьюирование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(</a:t>
            </a:r>
            <a:r>
              <a:rPr lang="en-US" sz="2000" dirty="0" err="1">
                <a:solidFill>
                  <a:schemeClr val="tx1"/>
                </a:solidFill>
              </a:rPr>
              <a:t>е</a:t>
            </a:r>
            <a:r>
              <a:rPr lang="ru-RU" sz="2000" dirty="0" err="1">
                <a:solidFill>
                  <a:schemeClr val="tx1"/>
                </a:solidFill>
              </a:rPr>
              <a:t>сть</a:t>
            </a:r>
            <a:r>
              <a:rPr lang="ru-RU" sz="2000" dirty="0">
                <a:solidFill>
                  <a:schemeClr val="tx1"/>
                </a:solidFill>
              </a:rPr>
              <a:t> личный контакт) </a:t>
            </a:r>
            <a:endParaRPr lang="en-RU" sz="2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C0055B-7FB6-0A52-8B59-A64A73316E1D}"/>
              </a:ext>
            </a:extLst>
          </p:cNvPr>
          <p:cNvSpPr/>
          <p:nvPr/>
        </p:nvSpPr>
        <p:spPr>
          <a:xfrm>
            <a:off x="6295868" y="1089372"/>
            <a:ext cx="5038086" cy="6637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Анкетирование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(нет личного контакта)</a:t>
            </a:r>
            <a:endParaRPr lang="en-RU" sz="2000" dirty="0">
              <a:solidFill>
                <a:schemeClr val="tx1"/>
              </a:solidFill>
            </a:endParaRPr>
          </a:p>
        </p:txBody>
      </p:sp>
      <p:pic>
        <p:nvPicPr>
          <p:cNvPr id="13" name="Picture 2" descr="Личные интервью респондентов (face-to-face) — заказать опрос целевой  аудитории">
            <a:extLst>
              <a:ext uri="{FF2B5EF4-FFF2-40B4-BE49-F238E27FC236}">
                <a16:creationId xmlns:a16="http://schemas.microsoft.com/office/drawing/2014/main" id="{B9F029FF-F905-EF4F-65BC-F918F88CB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84" y="1831361"/>
            <a:ext cx="2854083" cy="168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BA262F-5172-E890-142D-177B233081C3}"/>
              </a:ext>
            </a:extLst>
          </p:cNvPr>
          <p:cNvSpPr txBox="1"/>
          <p:nvPr/>
        </p:nvSpPr>
        <p:spPr>
          <a:xfrm>
            <a:off x="1268609" y="3481166"/>
            <a:ext cx="2194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ЛИЧНОЕ ИНТЕРВЬЮ</a:t>
            </a:r>
          </a:p>
          <a:p>
            <a:pPr algn="ctr"/>
            <a:r>
              <a:rPr lang="ru-RU" b="1" dirty="0"/>
              <a:t> (</a:t>
            </a:r>
            <a:r>
              <a:rPr lang="en-US" b="1" dirty="0" err="1"/>
              <a:t>FACE-to-FACE</a:t>
            </a:r>
            <a:r>
              <a:rPr lang="en-US" b="1" dirty="0"/>
              <a:t>)</a:t>
            </a:r>
            <a:endParaRPr lang="en-RU" b="1" dirty="0"/>
          </a:p>
        </p:txBody>
      </p:sp>
      <p:pic>
        <p:nvPicPr>
          <p:cNvPr id="15" name="Picture 2" descr="Телефонные опросы - ООО &quot;Единая Справочная Служба&quot;">
            <a:extLst>
              <a:ext uri="{FF2B5EF4-FFF2-40B4-BE49-F238E27FC236}">
                <a16:creationId xmlns:a16="http://schemas.microsoft.com/office/drawing/2014/main" id="{51C67A4F-89C4-6179-7B3F-B8C023DBA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5"/>
          <a:stretch/>
        </p:blipFill>
        <p:spPr bwMode="auto">
          <a:xfrm>
            <a:off x="905032" y="4282682"/>
            <a:ext cx="2888035" cy="192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DF9C807-BA60-2DEF-97A6-7F06D011B2E0}"/>
              </a:ext>
            </a:extLst>
          </p:cNvPr>
          <p:cNvSpPr txBox="1"/>
          <p:nvPr/>
        </p:nvSpPr>
        <p:spPr>
          <a:xfrm>
            <a:off x="1001605" y="6361633"/>
            <a:ext cx="2363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ТЕЛЕФОННЫЙ ОПРОС</a:t>
            </a:r>
            <a:endParaRPr lang="en-RU" b="1" dirty="0"/>
          </a:p>
        </p:txBody>
      </p:sp>
      <p:pic>
        <p:nvPicPr>
          <p:cNvPr id="17" name="Picture 10" descr="Уведомление в смартфонах. Электронная почта на экране телефона. Сообщение с  тревогой в мобильном телефоне. Новые Sms или письмо по Иллюстрация вектора  - иллюстрации насчитывающей сообщение, экран: 214615885">
            <a:extLst>
              <a:ext uri="{FF2B5EF4-FFF2-40B4-BE49-F238E27FC236}">
                <a16:creationId xmlns:a16="http://schemas.microsoft.com/office/drawing/2014/main" id="{D3608131-3F2C-021D-3710-8D3A0564A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353" y="2121105"/>
            <a:ext cx="1606469" cy="168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D16B3B5-290F-F439-4D7E-0148E219CB9F}"/>
              </a:ext>
            </a:extLst>
          </p:cNvPr>
          <p:cNvSpPr txBox="1"/>
          <p:nvPr/>
        </p:nvSpPr>
        <p:spPr>
          <a:xfrm>
            <a:off x="3761184" y="3959518"/>
            <a:ext cx="27253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ОНЛАЙН-ОПРОС С  ПРЕРЕКРУТИНГОМ </a:t>
            </a:r>
            <a:endParaRPr lang="en-US" sz="1600" b="1" dirty="0"/>
          </a:p>
          <a:p>
            <a:pPr algn="ctr"/>
            <a:r>
              <a:rPr lang="ru-RU" sz="1600" b="1" dirty="0"/>
              <a:t>( СA</a:t>
            </a:r>
            <a:r>
              <a:rPr lang="en-US" sz="1600" b="1" dirty="0"/>
              <a:t>TI TO WEB)</a:t>
            </a:r>
            <a:endParaRPr lang="en-RU" sz="1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5CEF0B-0E73-E0A5-51ED-4D96EC8CD5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1360" y="4455359"/>
            <a:ext cx="2320588" cy="13469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419050-0850-9826-8FB0-767C36A81358}"/>
              </a:ext>
            </a:extLst>
          </p:cNvPr>
          <p:cNvSpPr txBox="1"/>
          <p:nvPr/>
        </p:nvSpPr>
        <p:spPr>
          <a:xfrm>
            <a:off x="6918552" y="6083742"/>
            <a:ext cx="1930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ПРЕССОВОЕ </a:t>
            </a:r>
          </a:p>
          <a:p>
            <a:pPr algn="ctr"/>
            <a:r>
              <a:rPr lang="ru-RU" b="1" dirty="0"/>
              <a:t>АНКЕТИРОВАНИЕ</a:t>
            </a:r>
            <a:endParaRPr lang="en-RU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688183-090E-45B1-26BD-667F380122D2}"/>
              </a:ext>
            </a:extLst>
          </p:cNvPr>
          <p:cNvSpPr txBox="1"/>
          <p:nvPr/>
        </p:nvSpPr>
        <p:spPr>
          <a:xfrm>
            <a:off x="6918552" y="3522974"/>
            <a:ext cx="1930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РАЗДАТОЧНОЕ </a:t>
            </a:r>
          </a:p>
          <a:p>
            <a:pPr algn="ctr"/>
            <a:r>
              <a:rPr lang="ru-RU" b="1" dirty="0"/>
              <a:t>АНКЕТИРОВАНИЕ</a:t>
            </a:r>
            <a:endParaRPr lang="en-RU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E817D-B684-BFE5-7DFC-730FD2993371}"/>
              </a:ext>
            </a:extLst>
          </p:cNvPr>
          <p:cNvSpPr txBox="1"/>
          <p:nvPr/>
        </p:nvSpPr>
        <p:spPr>
          <a:xfrm>
            <a:off x="9448800" y="3501993"/>
            <a:ext cx="1930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ПОЧТОВОЕ </a:t>
            </a:r>
          </a:p>
          <a:p>
            <a:pPr algn="ctr"/>
            <a:r>
              <a:rPr lang="ru-RU" b="1" dirty="0"/>
              <a:t>АНКЕТИРОВАНИЕ</a:t>
            </a:r>
            <a:endParaRPr lang="en-RU" b="1" dirty="0"/>
          </a:p>
        </p:txBody>
      </p:sp>
      <p:pic>
        <p:nvPicPr>
          <p:cNvPr id="1026" name="Picture 2" descr="Жизнь - это движение! А тестирование - это жизнь :): Регистрация по EMAIL">
            <a:extLst>
              <a:ext uri="{FF2B5EF4-FFF2-40B4-BE49-F238E27FC236}">
                <a16:creationId xmlns:a16="http://schemas.microsoft.com/office/drawing/2014/main" id="{B1D58858-81E1-468F-024D-3A26A1992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818" y="2056735"/>
            <a:ext cx="1500609" cy="150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Лайфхак для студентов: как провести социологический опрос - МГПУ">
            <a:extLst>
              <a:ext uri="{FF2B5EF4-FFF2-40B4-BE49-F238E27FC236}">
                <a16:creationId xmlns:a16="http://schemas.microsoft.com/office/drawing/2014/main" id="{D455C203-C786-DF2B-D736-A27820EF3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856" y="2006926"/>
            <a:ext cx="2255012" cy="150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72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  <p:bldP spid="12" grpId="0" animBg="1"/>
      <p:bldP spid="14" grpId="0"/>
      <p:bldP spid="16" grpId="0"/>
      <p:bldP spid="18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159F3-26A1-1E39-B7EC-CEA0FF56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Как определить объем выборки?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у</a:t>
            </a:r>
            <a:r>
              <a:rPr lang="ru-RU" dirty="0"/>
              <a:t>прощенная формула)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37F40-17C4-AAA3-7995-E63AAFAE1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CD4377-D374-4FC2-D3E5-E663A1E71FCF}"/>
                  </a:ext>
                </a:extLst>
              </p:cNvPr>
              <p:cNvSpPr txBox="1"/>
              <p:nvPr/>
            </p:nvSpPr>
            <p:spPr>
              <a:xfrm>
                <a:off x="4831487" y="1141883"/>
                <a:ext cx="1937710" cy="8336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0,25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RU" sz="1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CD4377-D374-4FC2-D3E5-E663A1E71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487" y="1141883"/>
                <a:ext cx="1937710" cy="833626"/>
              </a:xfrm>
              <a:prstGeom prst="rect">
                <a:avLst/>
              </a:prstGeom>
              <a:blipFill>
                <a:blip r:embed="rId2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CBEEB3-F357-4ED7-3E14-3108A2BB9464}"/>
                  </a:ext>
                </a:extLst>
              </p:cNvPr>
              <p:cNvSpPr txBox="1"/>
              <p:nvPr/>
            </p:nvSpPr>
            <p:spPr>
              <a:xfrm>
                <a:off x="552467" y="1648255"/>
                <a:ext cx="1089222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087563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−р</m:t>
                      </m:r>
                      <m:r>
                        <a:rPr lang="ru-RU" sz="2000" b="0" i="1" smtClean="0">
                          <a:latin typeface="Cambria Math" panose="02040503050406030204" pitchFamily="18" charset="0"/>
                        </a:rPr>
                        <m:t>азмер выборки</m:t>
                      </m:r>
                    </m:oMath>
                  </m:oMathPara>
                </a14:m>
                <a:endParaRPr lang="ru-RU" sz="2000" b="0" i="1" dirty="0">
                  <a:latin typeface="Cambria Math" panose="02040503050406030204" pitchFamily="18" charset="0"/>
                </a:endParaRPr>
              </a:p>
              <a:p>
                <a:pPr>
                  <a:tabLst>
                    <a:tab pos="2087563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−з</m:t>
                      </m:r>
                      <m:r>
                        <a:rPr lang="ru-RU" sz="2000" b="0" i="1" smtClean="0">
                          <a:latin typeface="Cambria Math" panose="02040503050406030204" pitchFamily="18" charset="0"/>
                        </a:rPr>
                        <m:t>начение функции нормального распределения для данной доверительной </m:t>
                      </m:r>
                    </m:oMath>
                  </m:oMathPara>
                </a14:m>
                <a:endParaRPr lang="ru-RU" sz="2000" b="0" i="1" dirty="0">
                  <a:latin typeface="Cambria Math" panose="02040503050406030204" pitchFamily="18" charset="0"/>
                </a:endParaRPr>
              </a:p>
              <a:p>
                <a:pPr>
                  <a:tabLst>
                    <a:tab pos="2087563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 panose="02040503050406030204" pitchFamily="18" charset="0"/>
                        </a:rPr>
                        <m:t>        вероятности </m:t>
                      </m:r>
                      <m:d>
                        <m:dPr>
                          <m:ctrlPr>
                            <a:rPr lang="ru-RU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 panose="02040503050406030204" pitchFamily="18" charset="0"/>
                            </a:rPr>
                            <m:t>вероятности с которой случайный ответ попадет в доверительный интервал</m:t>
                          </m:r>
                        </m:e>
                      </m:d>
                    </m:oMath>
                  </m:oMathPara>
                </a14:m>
                <a:endParaRPr lang="ru-RU" sz="2000" b="0" i="0" dirty="0">
                  <a:latin typeface="Cambria Math" panose="02040503050406030204" pitchFamily="18" charset="0"/>
                </a:endParaRPr>
              </a:p>
              <a:p>
                <a:pPr>
                  <a:tabLst>
                    <a:tab pos="2087563" algn="l"/>
                  </a:tabLst>
                </a:pPr>
                <a14:m>
                  <m:oMath xmlns:m="http://schemas.openxmlformats.org/officeDocument/2006/math">
                    <m:r>
                      <a:rPr lang="ru-RU" sz="2000" b="0" i="0" smtClean="0">
                        <a:latin typeface="Cambria Math" panose="02040503050406030204" pitchFamily="18" charset="0"/>
                      </a:rPr>
                      <m:t>с −</m:t>
                    </m:r>
                    <m:r>
                      <a:rPr lang="ru-RU" sz="2000" b="0" i="1" smtClean="0">
                        <a:latin typeface="Cambria Math" panose="02040503050406030204" pitchFamily="18" charset="0"/>
                      </a:rPr>
                      <m:t>доверительный интервал (погрешность)</m:t>
                    </m:r>
                  </m:oMath>
                </a14:m>
                <a:r>
                  <a:rPr lang="ru-RU" sz="2000" dirty="0"/>
                  <a:t> </a:t>
                </a:r>
                <a:endParaRPr lang="en-RU" sz="2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CBEEB3-F357-4ED7-3E14-3108A2BB9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67" y="1648255"/>
                <a:ext cx="10892223" cy="1323439"/>
              </a:xfrm>
              <a:prstGeom prst="rect">
                <a:avLst/>
              </a:prstGeom>
              <a:blipFill>
                <a:blip r:embed="rId3"/>
                <a:stretch>
                  <a:fillRect l="-350" r="-2797" b="-5714"/>
                </a:stretch>
              </a:blipFill>
            </p:spPr>
            <p:txBody>
              <a:bodyPr/>
              <a:lstStyle/>
              <a:p>
                <a:r>
                  <a:rPr lang="en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79B660D-565D-75C8-ECC7-EF6AE913CE83}"/>
              </a:ext>
            </a:extLst>
          </p:cNvPr>
          <p:cNvSpPr txBox="1"/>
          <p:nvPr/>
        </p:nvSpPr>
        <p:spPr>
          <a:xfrm>
            <a:off x="552467" y="3149491"/>
            <a:ext cx="11524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Обычно рассматривается </a:t>
            </a:r>
            <a:r>
              <a:rPr lang="en-US" dirty="0"/>
              <a:t> </a:t>
            </a:r>
            <a:r>
              <a:rPr lang="ru-RU" dirty="0"/>
              <a:t>вероятность попадания в доверительный интервал  95% (</a:t>
            </a:r>
            <a:r>
              <a:rPr lang="ru-RU" dirty="0" err="1"/>
              <a:t>z</a:t>
            </a:r>
            <a:r>
              <a:rPr lang="en-US" dirty="0"/>
              <a:t>=1,96) </a:t>
            </a:r>
            <a:r>
              <a:rPr lang="ru-RU" dirty="0"/>
              <a:t> или 99% (</a:t>
            </a:r>
            <a:r>
              <a:rPr lang="ru-RU" dirty="0" err="1"/>
              <a:t>z</a:t>
            </a:r>
            <a:r>
              <a:rPr lang="en-US" dirty="0"/>
              <a:t>=2,58)</a:t>
            </a:r>
            <a:r>
              <a:rPr lang="ru-RU" dirty="0"/>
              <a:t> </a:t>
            </a:r>
            <a:endParaRPr lang="en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ACE9956A-FEF6-7C62-B05D-CCFD48EA33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0648791"/>
                  </p:ext>
                </p:extLst>
              </p:nvPr>
            </p:nvGraphicFramePr>
            <p:xfrm>
              <a:off x="1934578" y="3670872"/>
              <a:ext cx="8128000" cy="2484120"/>
            </p:xfrm>
            <a:graphic>
              <a:graphicData uri="http://schemas.openxmlformats.org/drawingml/2006/table">
                <a:tbl>
                  <a:tblPr firstRow="1" bandRow="1">
                    <a:tableStyleId>{22838BEF-8BB2-4498-84A7-C5851F593DF1}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3308853145"/>
                        </a:ext>
                      </a:extLst>
                    </a:gridCol>
                    <a:gridCol w="885372">
                      <a:extLst>
                        <a:ext uri="{9D8B030D-6E8A-4147-A177-3AD203B41FA5}">
                          <a16:colId xmlns:a16="http://schemas.microsoft.com/office/drawing/2014/main" val="867684894"/>
                        </a:ext>
                      </a:extLst>
                    </a:gridCol>
                    <a:gridCol w="1799771">
                      <a:extLst>
                        <a:ext uri="{9D8B030D-6E8A-4147-A177-3AD203B41FA5}">
                          <a16:colId xmlns:a16="http://schemas.microsoft.com/office/drawing/2014/main" val="3859023076"/>
                        </a:ext>
                      </a:extLst>
                    </a:gridCol>
                    <a:gridCol w="3410857">
                      <a:extLst>
                        <a:ext uri="{9D8B030D-6E8A-4147-A177-3AD203B41FA5}">
                          <a16:colId xmlns:a16="http://schemas.microsoft.com/office/drawing/2014/main" val="38302315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Доверительная вероятность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err="1"/>
                            <a:t>z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Доверительный интервал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Выборка</a:t>
                          </a:r>
                          <a:endParaRPr lang="en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7011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95%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1,96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RU" smtClean="0"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ru-RU" b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b="0" smtClean="0"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600</a:t>
                          </a:r>
                          <a:endParaRPr lang="en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667415"/>
                      </a:ext>
                    </a:extLst>
                  </a:tr>
                  <a:tr h="3573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95%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RU" dirty="0"/>
                            <a:t>1,96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RU" smtClean="0"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b="0" smtClean="0">
                                    <a:latin typeface="Cambria Math" panose="02040503050406030204" pitchFamily="18" charset="0"/>
                                  </a:rPr>
                                  <m:t>2,5%</m:t>
                                </m:r>
                              </m:oMath>
                            </m:oMathPara>
                          </a14:m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1500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6129393"/>
                      </a:ext>
                    </a:extLst>
                  </a:tr>
                  <a:tr h="3573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95%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RU" dirty="0"/>
                            <a:t>1,96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RU" smtClean="0"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b="0" smtClean="0">
                                    <a:latin typeface="Cambria Math" panose="02040503050406030204" pitchFamily="18" charset="0"/>
                                  </a:rPr>
                                  <m:t>2,2%</m:t>
                                </m:r>
                              </m:oMath>
                            </m:oMathPara>
                          </a14:m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2000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23171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99%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2,58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RU" smtClean="0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b="0" smtClean="0">
                                  <a:latin typeface="Cambria Math" panose="02040503050406030204" pitchFamily="18" charset="0"/>
                                </a:rPr>
                                <m:t>3,3</m:t>
                              </m:r>
                            </m:oMath>
                          </a14:m>
                          <a:r>
                            <a:rPr lang="en-RU" dirty="0"/>
                            <a:t>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1500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24429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dirty="0"/>
                            <a:t>99%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2,58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RU" smtClean="0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b="0" smtClean="0">
                                  <a:latin typeface="Cambria Math" panose="02040503050406030204" pitchFamily="18" charset="0"/>
                                </a:rPr>
                                <m:t>2,8</m:t>
                              </m:r>
                            </m:oMath>
                          </a14:m>
                          <a:r>
                            <a:rPr lang="en-RU" dirty="0"/>
                            <a:t>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2000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586527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ACE9956A-FEF6-7C62-B05D-CCFD48EA33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0648791"/>
                  </p:ext>
                </p:extLst>
              </p:nvPr>
            </p:nvGraphicFramePr>
            <p:xfrm>
              <a:off x="1934578" y="3670872"/>
              <a:ext cx="8128000" cy="2484120"/>
            </p:xfrm>
            <a:graphic>
              <a:graphicData uri="http://schemas.openxmlformats.org/drawingml/2006/table">
                <a:tbl>
                  <a:tblPr firstRow="1" bandRow="1">
                    <a:tableStyleId>{22838BEF-8BB2-4498-84A7-C5851F593DF1}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3308853145"/>
                        </a:ext>
                      </a:extLst>
                    </a:gridCol>
                    <a:gridCol w="885372">
                      <a:extLst>
                        <a:ext uri="{9D8B030D-6E8A-4147-A177-3AD203B41FA5}">
                          <a16:colId xmlns:a16="http://schemas.microsoft.com/office/drawing/2014/main" val="867684894"/>
                        </a:ext>
                      </a:extLst>
                    </a:gridCol>
                    <a:gridCol w="1799771">
                      <a:extLst>
                        <a:ext uri="{9D8B030D-6E8A-4147-A177-3AD203B41FA5}">
                          <a16:colId xmlns:a16="http://schemas.microsoft.com/office/drawing/2014/main" val="3859023076"/>
                        </a:ext>
                      </a:extLst>
                    </a:gridCol>
                    <a:gridCol w="3410857">
                      <a:extLst>
                        <a:ext uri="{9D8B030D-6E8A-4147-A177-3AD203B41FA5}">
                          <a16:colId xmlns:a16="http://schemas.microsoft.com/office/drawing/2014/main" val="3830231518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Доверительная вероятность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err="1"/>
                            <a:t>z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Доверительный интервал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Выборка</a:t>
                          </a:r>
                          <a:endParaRPr lang="en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7011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95%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1,96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RU"/>
                        </a:p>
                      </a:txBody>
                      <a:tcPr>
                        <a:blipFill>
                          <a:blip r:embed="rId4"/>
                          <a:stretch>
                            <a:fillRect l="-162676" t="-182759" r="-19014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600</a:t>
                          </a:r>
                          <a:endParaRPr lang="en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66741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95%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RU" dirty="0"/>
                            <a:t>1,96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RU"/>
                        </a:p>
                      </a:txBody>
                      <a:tcPr>
                        <a:blipFill>
                          <a:blip r:embed="rId4"/>
                          <a:stretch>
                            <a:fillRect l="-162676" t="-282759" r="-19014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1500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612939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95%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RU" dirty="0"/>
                            <a:t>1,96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RU"/>
                        </a:p>
                      </a:txBody>
                      <a:tcPr>
                        <a:blipFill>
                          <a:blip r:embed="rId4"/>
                          <a:stretch>
                            <a:fillRect l="-162676" t="-396429" r="-190141" b="-23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2000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23171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99%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2,58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RU"/>
                        </a:p>
                      </a:txBody>
                      <a:tcPr>
                        <a:blipFill>
                          <a:blip r:embed="rId4"/>
                          <a:stretch>
                            <a:fillRect l="-162676" t="-463333" r="-190141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1500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24429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dirty="0"/>
                            <a:t>99%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2,58</a:t>
                          </a:r>
                          <a:endParaRPr lang="en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RU"/>
                        </a:p>
                      </a:txBody>
                      <a:tcPr>
                        <a:blipFill>
                          <a:blip r:embed="rId4"/>
                          <a:stretch>
                            <a:fillRect l="-162676" t="-582759" r="-190141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RU" dirty="0"/>
                            <a:t>2000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586527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E0F4F20-2F59-A4A0-10E3-DC5EB83D680E}"/>
              </a:ext>
            </a:extLst>
          </p:cNvPr>
          <p:cNvSpPr txBox="1"/>
          <p:nvPr/>
        </p:nvSpPr>
        <p:spPr>
          <a:xfrm>
            <a:off x="142891" y="6206531"/>
            <a:ext cx="117157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Пример:  </a:t>
            </a:r>
            <a:r>
              <a:rPr lang="ru-RU" sz="1600" dirty="0"/>
              <a:t>44</a:t>
            </a:r>
            <a:r>
              <a:rPr lang="en-US" sz="1600" dirty="0"/>
              <a:t>%</a:t>
            </a:r>
            <a:r>
              <a:rPr lang="ru-RU" sz="1600" dirty="0"/>
              <a:t> </a:t>
            </a:r>
            <a:r>
              <a:rPr lang="en-US" sz="1600" dirty="0"/>
              <a:t> </a:t>
            </a:r>
            <a:r>
              <a:rPr lang="en-US" sz="1600" dirty="0" err="1"/>
              <a:t>о</a:t>
            </a:r>
            <a:r>
              <a:rPr lang="ru-RU" sz="1600" dirty="0"/>
              <a:t>прошенных считают, что не стоит избегать новые ситуации, они могут давать новые возможности</a:t>
            </a:r>
          </a:p>
          <a:p>
            <a:r>
              <a:rPr lang="ru-RU" sz="1600" dirty="0"/>
              <a:t>	 При 2000 опрошенных с вероятностью 95</a:t>
            </a:r>
            <a:r>
              <a:rPr lang="en-US" sz="1600" dirty="0"/>
              <a:t>% </a:t>
            </a:r>
            <a:r>
              <a:rPr lang="en-US" sz="1600" dirty="0" err="1"/>
              <a:t>п</a:t>
            </a:r>
            <a:r>
              <a:rPr lang="ru-RU" sz="1600" dirty="0" err="1"/>
              <a:t>оказатель</a:t>
            </a:r>
            <a:r>
              <a:rPr lang="ru-RU" sz="1600" dirty="0"/>
              <a:t> колеблется в интервале 41,5</a:t>
            </a:r>
            <a:r>
              <a:rPr lang="en-US" sz="1600" dirty="0"/>
              <a:t>% (4</a:t>
            </a:r>
            <a:r>
              <a:rPr lang="ru-RU" sz="1600" dirty="0"/>
              <a:t>4</a:t>
            </a:r>
            <a:r>
              <a:rPr lang="en-US" sz="1600" dirty="0"/>
              <a:t>-</a:t>
            </a:r>
            <a:r>
              <a:rPr lang="ru-RU" sz="1600" dirty="0"/>
              <a:t>2,5</a:t>
            </a:r>
            <a:r>
              <a:rPr lang="en-US" sz="1600" dirty="0"/>
              <a:t>) – 4</a:t>
            </a:r>
            <a:r>
              <a:rPr lang="ru-RU" sz="1600" dirty="0"/>
              <a:t>6,5</a:t>
            </a:r>
            <a:r>
              <a:rPr lang="en-US" sz="1600" dirty="0"/>
              <a:t>% (4</a:t>
            </a:r>
            <a:r>
              <a:rPr lang="ru-RU" sz="1600" dirty="0"/>
              <a:t>4</a:t>
            </a:r>
            <a:r>
              <a:rPr lang="en-US" sz="1600" dirty="0"/>
              <a:t>+</a:t>
            </a:r>
            <a:r>
              <a:rPr lang="ru-RU" sz="1600" dirty="0"/>
              <a:t>2,5</a:t>
            </a:r>
            <a:r>
              <a:rPr lang="en-US" sz="1600" dirty="0"/>
              <a:t>)</a:t>
            </a:r>
            <a:endParaRPr lang="en-RU" sz="1600" dirty="0"/>
          </a:p>
        </p:txBody>
      </p:sp>
    </p:spTree>
    <p:extLst>
      <p:ext uri="{BB962C8B-B14F-4D97-AF65-F5344CB8AC3E}">
        <p14:creationId xmlns:p14="http://schemas.microsoft.com/office/powerpoint/2010/main" val="179554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8E56E-19D9-193F-31A1-AE3FF25E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Что делать, чтобы приблизить выборку к репрезентативной?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6B39F-B57B-4799-95CB-D505B8489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338" y="1375920"/>
            <a:ext cx="7931046" cy="4994900"/>
          </a:xfrm>
        </p:spPr>
        <p:txBody>
          <a:bodyPr>
            <a:normAutofit/>
          </a:bodyPr>
          <a:lstStyle/>
          <a:p>
            <a:r>
              <a:rPr lang="ru-RU" b="1" dirty="0"/>
              <a:t>Контроль выборки </a:t>
            </a:r>
            <a:r>
              <a:rPr lang="ru-RU" dirty="0"/>
              <a:t>(сравнение ключевых характеристик с характеристиками генеральной совокупности)</a:t>
            </a:r>
          </a:p>
          <a:p>
            <a:endParaRPr lang="ru-RU" dirty="0"/>
          </a:p>
          <a:p>
            <a:r>
              <a:rPr lang="ru-RU" b="1" dirty="0"/>
              <a:t>Ремонт выборки  </a:t>
            </a:r>
            <a:r>
              <a:rPr lang="ru-RU" dirty="0"/>
              <a:t>(устранение расхождений с генеральной совокупностью)</a:t>
            </a:r>
          </a:p>
          <a:p>
            <a:pPr lvl="1"/>
            <a:r>
              <a:rPr lang="ru-RU" b="1" dirty="0"/>
              <a:t>Коррекция выборки </a:t>
            </a:r>
            <a:r>
              <a:rPr lang="ru-RU" dirty="0"/>
              <a:t>(добор / расширение выборки)</a:t>
            </a:r>
          </a:p>
          <a:p>
            <a:pPr lvl="1"/>
            <a:r>
              <a:rPr lang="ru-RU" b="1" dirty="0"/>
              <a:t>Взвешивание</a:t>
            </a:r>
            <a:r>
              <a:rPr lang="ru-RU" dirty="0"/>
              <a:t> (</a:t>
            </a:r>
            <a:r>
              <a:rPr lang="ru-RU" dirty="0" err="1"/>
              <a:t>домножение</a:t>
            </a:r>
            <a:r>
              <a:rPr lang="ru-RU" dirty="0"/>
              <a:t> на специальные коэффициенты, позволяющие обеспечить необходимую структуру выборки (например, соотношение мужчин и женщин)</a:t>
            </a:r>
          </a:p>
          <a:p>
            <a:pPr lvl="1"/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C8C71-E4B7-3735-4DBF-AF823E826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13</a:t>
            </a:fld>
            <a:endParaRPr lang="en-US" dirty="0"/>
          </a:p>
        </p:txBody>
      </p:sp>
      <p:pic>
        <p:nvPicPr>
          <p:cNvPr id="3074" name="Picture 2" descr="Инструменты врачей. Медицинское оборудование психотерапевта : Молоток и  ножницы. Иллюстрация вектора - иллюстрации насчитывающей знак, иллюстрация:  175056065">
            <a:extLst>
              <a:ext uri="{FF2B5EF4-FFF2-40B4-BE49-F238E27FC236}">
                <a16:creationId xmlns:a16="http://schemas.microsoft.com/office/drawing/2014/main" id="{F80890E6-842D-3814-0E55-1507C782B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80472" y="3291159"/>
            <a:ext cx="1583190" cy="167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3EFA5DA-D4F6-97AF-3472-69A97BD3AC37}"/>
              </a:ext>
            </a:extLst>
          </p:cNvPr>
          <p:cNvGrpSpPr/>
          <p:nvPr/>
        </p:nvGrpSpPr>
        <p:grpSpPr>
          <a:xfrm>
            <a:off x="9932677" y="1067013"/>
            <a:ext cx="2515652" cy="2445185"/>
            <a:chOff x="9395962" y="1067013"/>
            <a:chExt cx="2515652" cy="2445185"/>
          </a:xfrm>
        </p:grpSpPr>
        <p:pic>
          <p:nvPicPr>
            <p:cNvPr id="3076" name="Picture 4" descr="Линейки - купить с доставкой по РФ в интернет-магазине Alex">
              <a:extLst>
                <a:ext uri="{FF2B5EF4-FFF2-40B4-BE49-F238E27FC236}">
                  <a16:creationId xmlns:a16="http://schemas.microsoft.com/office/drawing/2014/main" id="{AC359A79-F20B-2A0D-35B6-6633F9F1DDA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5" t="-2" r="4775" b="-1535"/>
            <a:stretch/>
          </p:blipFill>
          <p:spPr bwMode="auto">
            <a:xfrm>
              <a:off x="9395962" y="1134126"/>
              <a:ext cx="1841368" cy="19459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593F033B-8DC6-AF06-E111-30FDF4996819}"/>
                </a:ext>
              </a:extLst>
            </p:cNvPr>
            <p:cNvSpPr/>
            <p:nvPr/>
          </p:nvSpPr>
          <p:spPr>
            <a:xfrm rot="1479778">
              <a:off x="10103404" y="1067013"/>
              <a:ext cx="1808210" cy="2445185"/>
            </a:xfrm>
            <a:prstGeom prst="triangle">
              <a:avLst>
                <a:gd name="adj" fmla="val 3373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</p:grpSp>
      <p:pic>
        <p:nvPicPr>
          <p:cNvPr id="3078" name="Picture 6" descr="⬇ Скачать картинки Знак зодиака весы, стоковые фото Знак зодиака весы в  хорошем качестве | Depositphotos">
            <a:extLst>
              <a:ext uri="{FF2B5EF4-FFF2-40B4-BE49-F238E27FC236}">
                <a16:creationId xmlns:a16="http://schemas.microsoft.com/office/drawing/2014/main" id="{1AC795EC-D5B6-1558-A3F0-9886C194E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472" y="5238333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08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1719393-D6EE-F0D3-B668-F2C285557A18}"/>
              </a:ext>
            </a:extLst>
          </p:cNvPr>
          <p:cNvCxnSpPr>
            <a:cxnSpLocks/>
          </p:cNvCxnSpPr>
          <p:nvPr/>
        </p:nvCxnSpPr>
        <p:spPr>
          <a:xfrm flipV="1">
            <a:off x="1715951" y="1894872"/>
            <a:ext cx="9798" cy="2436508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0F236850-AE81-D243-9237-CDEB9972FE86}"/>
              </a:ext>
            </a:extLst>
          </p:cNvPr>
          <p:cNvSpPr/>
          <p:nvPr/>
        </p:nvSpPr>
        <p:spPr>
          <a:xfrm>
            <a:off x="2534919" y="3870300"/>
            <a:ext cx="682172" cy="5515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35A9D64-F07E-907A-B595-B9D22BD8CAC3}"/>
              </a:ext>
            </a:extLst>
          </p:cNvPr>
          <p:cNvCxnSpPr/>
          <p:nvPr/>
        </p:nvCxnSpPr>
        <p:spPr>
          <a:xfrm>
            <a:off x="1695994" y="4282093"/>
            <a:ext cx="2524034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5CEE214-0854-838F-2BEF-E096C8B44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314" y="81490"/>
            <a:ext cx="10515600" cy="1024772"/>
          </a:xfrm>
        </p:spPr>
        <p:txBody>
          <a:bodyPr>
            <a:noAutofit/>
          </a:bodyPr>
          <a:lstStyle/>
          <a:p>
            <a:r>
              <a:rPr lang="ru-RU" sz="3600" dirty="0"/>
              <a:t>Проблема обеспечения репрезентативности</a:t>
            </a:r>
            <a:endParaRPr lang="en-RU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5A1F7-DE46-1B50-6129-6579AE95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0D999D0E-6088-6DBC-B9B4-D6603193F882}"/>
              </a:ext>
            </a:extLst>
          </p:cNvPr>
          <p:cNvSpPr/>
          <p:nvPr/>
        </p:nvSpPr>
        <p:spPr>
          <a:xfrm>
            <a:off x="949234" y="1894872"/>
            <a:ext cx="3309257" cy="3164114"/>
          </a:xfrm>
          <a:prstGeom prst="cub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414B387-EF10-A2F1-0632-903E6D917240}"/>
              </a:ext>
            </a:extLst>
          </p:cNvPr>
          <p:cNvSpPr/>
          <p:nvPr/>
        </p:nvSpPr>
        <p:spPr>
          <a:xfrm>
            <a:off x="2026917" y="4331380"/>
            <a:ext cx="682172" cy="55154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8CD5673-B9A0-722D-BE36-74D9E074AEF9}"/>
              </a:ext>
            </a:extLst>
          </p:cNvPr>
          <p:cNvSpPr/>
          <p:nvPr/>
        </p:nvSpPr>
        <p:spPr>
          <a:xfrm>
            <a:off x="2799804" y="4448629"/>
            <a:ext cx="682172" cy="55154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FB7694-7B27-68D4-AC56-E89F30467F89}"/>
              </a:ext>
            </a:extLst>
          </p:cNvPr>
          <p:cNvSpPr/>
          <p:nvPr/>
        </p:nvSpPr>
        <p:spPr>
          <a:xfrm>
            <a:off x="2524034" y="3838272"/>
            <a:ext cx="682172" cy="5515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FDC0D40-A79D-C79D-99C3-82CC58C1650C}"/>
              </a:ext>
            </a:extLst>
          </p:cNvPr>
          <p:cNvSpPr/>
          <p:nvPr/>
        </p:nvSpPr>
        <p:spPr>
          <a:xfrm>
            <a:off x="2763520" y="3262466"/>
            <a:ext cx="682172" cy="5515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pic>
        <p:nvPicPr>
          <p:cNvPr id="5122" name="Picture 2" descr="Зеленый шар с шипами - Векторная графика 2015 роялти-фри">
            <a:extLst>
              <a:ext uri="{FF2B5EF4-FFF2-40B4-BE49-F238E27FC236}">
                <a16:creationId xmlns:a16="http://schemas.microsoft.com/office/drawing/2014/main" id="{E4153EFA-DC0E-8C6A-91D6-61EFAFA44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906" y1="91309" x2="3906" y2="91309"/>
                        <a14:backgroundMark x1="84863" y1="10254" x2="91602" y2="66016"/>
                        <a14:backgroundMark x1="91602" y1="66016" x2="83691" y2="85449"/>
                        <a14:backgroundMark x1="77930" y1="97070" x2="81445" y2="72754"/>
                        <a14:backgroundMark x1="10840" y1="16113" x2="32813" y2="161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35" y="3403979"/>
            <a:ext cx="878114" cy="87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Зеленый шар с шипами - Векторная графика 2015 роялти-фри">
            <a:extLst>
              <a:ext uri="{FF2B5EF4-FFF2-40B4-BE49-F238E27FC236}">
                <a16:creationId xmlns:a16="http://schemas.microsoft.com/office/drawing/2014/main" id="{8E302CE9-AF47-0B06-0219-D1A9687C3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3906" y1="91309" x2="3906" y2="91309"/>
                        <a14:backgroundMark x1="84863" y1="10254" x2="91602" y2="66016"/>
                        <a14:backgroundMark x1="91602" y1="66016" x2="83691" y2="85449"/>
                        <a14:backgroundMark x1="77930" y1="97070" x2="81445" y2="72754"/>
                        <a14:backgroundMark x1="10840" y1="16113" x2="32813" y2="161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06" y="3602174"/>
            <a:ext cx="878114" cy="87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Зеленый шар с шипами - Векторная графика 2015 роялти-фри">
            <a:extLst>
              <a:ext uri="{FF2B5EF4-FFF2-40B4-BE49-F238E27FC236}">
                <a16:creationId xmlns:a16="http://schemas.microsoft.com/office/drawing/2014/main" id="{6385B7A3-2826-83B7-7BB8-8EE9FA167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3906" y1="91309" x2="3906" y2="91309"/>
                        <a14:backgroundMark x1="84863" y1="10254" x2="91602" y2="66016"/>
                        <a14:backgroundMark x1="91602" y1="66016" x2="83691" y2="85449"/>
                        <a14:backgroundMark x1="77930" y1="97070" x2="81445" y2="72754"/>
                        <a14:backgroundMark x1="10840" y1="16113" x2="32813" y2="161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60" y="3099180"/>
            <a:ext cx="878114" cy="87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985E54F1-7F3A-9A04-9761-B4FAD9F8B680}"/>
              </a:ext>
            </a:extLst>
          </p:cNvPr>
          <p:cNvSpPr/>
          <p:nvPr/>
        </p:nvSpPr>
        <p:spPr>
          <a:xfrm>
            <a:off x="2111828" y="3128208"/>
            <a:ext cx="682172" cy="5515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32CC9A6-634E-8D97-811C-B5F80FBE3B0A}"/>
              </a:ext>
            </a:extLst>
          </p:cNvPr>
          <p:cNvSpPr/>
          <p:nvPr/>
        </p:nvSpPr>
        <p:spPr>
          <a:xfrm>
            <a:off x="1028337" y="2917375"/>
            <a:ext cx="682172" cy="55154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188A25A-BFAA-DA7E-D2E1-9D1D7BF06D67}"/>
              </a:ext>
            </a:extLst>
          </p:cNvPr>
          <p:cNvCxnSpPr>
            <a:cxnSpLocks/>
          </p:cNvCxnSpPr>
          <p:nvPr/>
        </p:nvCxnSpPr>
        <p:spPr>
          <a:xfrm flipV="1">
            <a:off x="975360" y="4282093"/>
            <a:ext cx="735149" cy="761305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5CFAB3A2-6026-7EA9-4856-583F3F5A9444}"/>
              </a:ext>
            </a:extLst>
          </p:cNvPr>
          <p:cNvSpPr/>
          <p:nvPr/>
        </p:nvSpPr>
        <p:spPr>
          <a:xfrm>
            <a:off x="1152434" y="4448629"/>
            <a:ext cx="682172" cy="55154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37EE348-7CCE-A57D-9FF9-0B4B13405831}"/>
              </a:ext>
            </a:extLst>
          </p:cNvPr>
          <p:cNvSpPr/>
          <p:nvPr/>
        </p:nvSpPr>
        <p:spPr>
          <a:xfrm>
            <a:off x="1445985" y="4060373"/>
            <a:ext cx="682172" cy="5515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9F181B8-4839-9D89-FC4D-571F7F13C9DE}"/>
              </a:ext>
            </a:extLst>
          </p:cNvPr>
          <p:cNvSpPr/>
          <p:nvPr/>
        </p:nvSpPr>
        <p:spPr>
          <a:xfrm>
            <a:off x="3449321" y="3984124"/>
            <a:ext cx="682172" cy="55154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A4F799-786F-D2D9-2D33-06B0DA574CA5}"/>
              </a:ext>
            </a:extLst>
          </p:cNvPr>
          <p:cNvSpPr txBox="1"/>
          <p:nvPr/>
        </p:nvSpPr>
        <p:spPr>
          <a:xfrm>
            <a:off x="5215470" y="1395822"/>
            <a:ext cx="6635434" cy="76944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Очень сложно обеспечить случайность отбора респондентов.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B7DA83B-2C0E-F6F7-030A-B252D45C4F0C}"/>
              </a:ext>
            </a:extLst>
          </p:cNvPr>
          <p:cNvCxnSpPr>
            <a:cxnSpLocks/>
          </p:cNvCxnSpPr>
          <p:nvPr/>
        </p:nvCxnSpPr>
        <p:spPr>
          <a:xfrm>
            <a:off x="8274570" y="2217674"/>
            <a:ext cx="0" cy="40761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0814FBA-7CE5-CB74-F1B9-BD0D1AB0B186}"/>
              </a:ext>
            </a:extLst>
          </p:cNvPr>
          <p:cNvSpPr txBox="1"/>
          <p:nvPr/>
        </p:nvSpPr>
        <p:spPr>
          <a:xfrm>
            <a:off x="5215470" y="2672584"/>
            <a:ext cx="6635435" cy="110799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Репрезентативность в строгом смысле невозможна (</a:t>
            </a:r>
            <a:r>
              <a:rPr lang="ru-RU" sz="2200" i="1" dirty="0">
                <a:solidFill>
                  <a:srgbClr val="002060"/>
                </a:solidFill>
              </a:rPr>
              <a:t>возможна по отдельным параметрам – пол, возраст и т.д.).</a:t>
            </a:r>
            <a:r>
              <a:rPr lang="ru-RU" sz="2200" dirty="0"/>
              <a:t>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9E49694-C7AC-88EE-4D5C-C46756AA379B}"/>
              </a:ext>
            </a:extLst>
          </p:cNvPr>
          <p:cNvCxnSpPr>
            <a:cxnSpLocks/>
          </p:cNvCxnSpPr>
          <p:nvPr/>
        </p:nvCxnSpPr>
        <p:spPr>
          <a:xfrm>
            <a:off x="8243340" y="3833342"/>
            <a:ext cx="0" cy="40761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21D82D3-70D3-454C-54CB-F3A1437E6E84}"/>
              </a:ext>
            </a:extLst>
          </p:cNvPr>
          <p:cNvSpPr txBox="1"/>
          <p:nvPr/>
        </p:nvSpPr>
        <p:spPr>
          <a:xfrm>
            <a:off x="5223689" y="4239230"/>
            <a:ext cx="6627213" cy="1107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Необходимо осторожно интерпретировать описательные результаты </a:t>
            </a:r>
          </a:p>
          <a:p>
            <a:pPr algn="ctr"/>
            <a:r>
              <a:rPr lang="ru-RU" sz="2200" dirty="0"/>
              <a:t>(</a:t>
            </a:r>
            <a:r>
              <a:rPr lang="ru-RU" sz="2200" i="1" dirty="0">
                <a:solidFill>
                  <a:srgbClr val="002060"/>
                </a:solidFill>
              </a:rPr>
              <a:t>могут быть смещены в ту или иную сторону).</a:t>
            </a:r>
            <a:r>
              <a:rPr lang="ru-RU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385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AF186-C50B-5110-BA80-D03B45AA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 чем поговорим сегодня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ru-RU" dirty="0"/>
              <a:t> зачем?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F0EC6-F0F0-BCE4-F5A1-EAB235D8E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19135"/>
            <a:ext cx="10828867" cy="4857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Структура лекции:</a:t>
            </a:r>
          </a:p>
          <a:p>
            <a:pPr lvl="1"/>
            <a:r>
              <a:rPr lang="ru-RU" dirty="0"/>
              <a:t>Процедура проведения количественного опроса</a:t>
            </a:r>
          </a:p>
          <a:p>
            <a:pPr lvl="1"/>
            <a:r>
              <a:rPr lang="ru-RU" dirty="0"/>
              <a:t>Подходы к построению выборки и почему это важно</a:t>
            </a:r>
          </a:p>
          <a:p>
            <a:pPr lvl="1"/>
            <a:r>
              <a:rPr lang="ru-RU" dirty="0">
                <a:solidFill>
                  <a:srgbClr val="C00000"/>
                </a:solidFill>
              </a:rPr>
              <a:t>Формирование анкеты и вопросов</a:t>
            </a:r>
          </a:p>
          <a:p>
            <a:pPr lvl="1"/>
            <a:r>
              <a:rPr lang="ru-RU" dirty="0"/>
              <a:t>Ключевые принципы обработки данных и выдачи результатов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</a:t>
            </a:r>
            <a:endParaRPr lang="ru-RU" dirty="0"/>
          </a:p>
          <a:p>
            <a:pPr marL="457189" lvl="1" indent="0">
              <a:buNone/>
            </a:pPr>
            <a:endParaRPr lang="ru-RU" dirty="0"/>
          </a:p>
          <a:p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AD9E2-86B9-891C-4FEC-046FD172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8F9DE4-48A2-646E-48AE-8EE5C7F5E1FB}"/>
              </a:ext>
            </a:extLst>
          </p:cNvPr>
          <p:cNvSpPr/>
          <p:nvPr/>
        </p:nvSpPr>
        <p:spPr>
          <a:xfrm>
            <a:off x="7600013" y="4152275"/>
            <a:ext cx="734518" cy="194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31899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8DD25-E946-EE2D-148A-809C8B2DF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Структура анкеты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BCCA5-47D0-5398-8FCB-FECB0264E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5523B4-F0E2-6337-6520-65A49C186AE5}"/>
              </a:ext>
            </a:extLst>
          </p:cNvPr>
          <p:cNvSpPr txBox="1">
            <a:spLocks/>
          </p:cNvSpPr>
          <p:nvPr/>
        </p:nvSpPr>
        <p:spPr>
          <a:xfrm>
            <a:off x="798837" y="1158160"/>
            <a:ext cx="6908250" cy="550892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/>
              <a:buAutoNum type="arabicPeriod"/>
            </a:pPr>
            <a:r>
              <a:rPr lang="ru-RU" sz="2600" b="1" dirty="0"/>
              <a:t>Введение:</a:t>
            </a:r>
          </a:p>
          <a:p>
            <a:pPr marL="971539" lvl="1" indent="-514350">
              <a:buFont typeface="Arial"/>
              <a:buAutoNum type="arabicPeriod"/>
            </a:pPr>
            <a:r>
              <a:rPr lang="ru-RU" sz="2200" dirty="0"/>
              <a:t>Приветствие // информация, кто проводит исследование</a:t>
            </a:r>
          </a:p>
          <a:p>
            <a:pPr marL="971539" lvl="1" indent="-514350">
              <a:buFont typeface="Arial"/>
              <a:buAutoNum type="arabicPeriod"/>
            </a:pPr>
            <a:r>
              <a:rPr lang="ru-RU" sz="2200" dirty="0"/>
              <a:t>Краткое описание темы (но не гипотез) опроса. </a:t>
            </a:r>
          </a:p>
          <a:p>
            <a:pPr marL="971539" lvl="1" indent="-514350">
              <a:buFont typeface="Arial"/>
              <a:buAutoNum type="arabicPeriod"/>
            </a:pPr>
            <a:r>
              <a:rPr lang="ru-RU" sz="2200" dirty="0"/>
              <a:t>Ориентировочная длительность прохождения опроса</a:t>
            </a:r>
          </a:p>
          <a:p>
            <a:pPr marL="971539" lvl="1" indent="-514350">
              <a:buFont typeface="Arial"/>
              <a:buAutoNum type="arabicPeriod"/>
            </a:pPr>
            <a:r>
              <a:rPr lang="ru-RU" sz="2200" dirty="0">
                <a:solidFill>
                  <a:srgbClr val="C00000"/>
                </a:solidFill>
              </a:rPr>
              <a:t>Указание на анонимность опроса // обработку в обобщенном виде</a:t>
            </a:r>
          </a:p>
          <a:p>
            <a:pPr marL="971539" lvl="1" indent="-514350">
              <a:buFont typeface="Arial"/>
              <a:buAutoNum type="arabicPeriod"/>
            </a:pPr>
            <a:r>
              <a:rPr lang="en-US" sz="2200" dirty="0"/>
              <a:t>[</a:t>
            </a:r>
            <a:r>
              <a:rPr lang="ru-RU" sz="2200" dirty="0"/>
              <a:t>Информация о вознаграждении за заполнение анкеты</a:t>
            </a:r>
            <a:r>
              <a:rPr lang="en-US" sz="2200" dirty="0"/>
              <a:t>]</a:t>
            </a:r>
            <a:endParaRPr lang="ru-RU" sz="2200" dirty="0"/>
          </a:p>
          <a:p>
            <a:pPr marL="971539" lvl="1" indent="-514350">
              <a:buFont typeface="Arial"/>
              <a:buAutoNum type="arabicPeriod"/>
            </a:pPr>
            <a:r>
              <a:rPr lang="ru-RU" sz="2200" dirty="0"/>
              <a:t>[Инструкция по заполнению анкеты</a:t>
            </a:r>
            <a:r>
              <a:rPr lang="en-US" sz="2200" dirty="0"/>
              <a:t>]</a:t>
            </a:r>
            <a:endParaRPr lang="ru-RU" sz="2200" dirty="0"/>
          </a:p>
          <a:p>
            <a:pPr marL="971539" lvl="1" indent="-514350">
              <a:buFont typeface="Arial"/>
              <a:buAutoNum type="arabicPeriod"/>
            </a:pPr>
            <a:r>
              <a:rPr lang="ru-RU" sz="2200" dirty="0"/>
              <a:t>[Информация о том, записывается ли интервью]</a:t>
            </a:r>
          </a:p>
          <a:p>
            <a:pPr marL="457189" lvl="1" indent="0">
              <a:buFont typeface="Arial"/>
              <a:buNone/>
            </a:pPr>
            <a:endParaRPr lang="ru-RU" dirty="0"/>
          </a:p>
          <a:p>
            <a:pPr marL="0" lvl="1" indent="0">
              <a:spcBef>
                <a:spcPts val="1000"/>
              </a:spcBef>
              <a:buFont typeface="Arial"/>
              <a:buNone/>
            </a:pPr>
            <a:r>
              <a:rPr lang="ru-RU" sz="2600" b="1" dirty="0"/>
              <a:t>2. Основная часть анкеты</a:t>
            </a:r>
          </a:p>
          <a:p>
            <a:pPr marL="0" lvl="1" indent="0">
              <a:spcBef>
                <a:spcPts val="1000"/>
              </a:spcBef>
              <a:buFont typeface="Arial"/>
              <a:buNone/>
            </a:pPr>
            <a:endParaRPr lang="ru-RU" sz="2600" dirty="0"/>
          </a:p>
          <a:p>
            <a:pPr marL="0" indent="0">
              <a:buNone/>
            </a:pPr>
            <a:r>
              <a:rPr lang="ru-RU" sz="2600" b="1" dirty="0"/>
              <a:t>3. </a:t>
            </a:r>
            <a:r>
              <a:rPr lang="ru-RU" sz="2600" b="1" dirty="0" err="1"/>
              <a:t>Паспортичка</a:t>
            </a:r>
            <a:r>
              <a:rPr lang="ru-RU" sz="2600" b="1" dirty="0"/>
              <a:t>:</a:t>
            </a:r>
          </a:p>
          <a:p>
            <a:pPr marL="971539" lvl="1" indent="-514350">
              <a:buFont typeface="Arial"/>
              <a:buAutoNum type="arabicPeriod"/>
            </a:pPr>
            <a:r>
              <a:rPr lang="ru-RU" sz="2200" dirty="0"/>
              <a:t>Пол</a:t>
            </a:r>
          </a:p>
          <a:p>
            <a:pPr marL="971539" lvl="1" indent="-514350">
              <a:buFont typeface="Arial"/>
              <a:buAutoNum type="arabicPeriod"/>
            </a:pPr>
            <a:r>
              <a:rPr lang="ru-RU" sz="2200" dirty="0"/>
              <a:t>Возраст</a:t>
            </a:r>
          </a:p>
          <a:p>
            <a:pPr marL="971539" lvl="1" indent="-514350">
              <a:buFont typeface="Arial"/>
              <a:buAutoNum type="arabicPeriod"/>
            </a:pPr>
            <a:r>
              <a:rPr lang="ru-RU" sz="2200" dirty="0"/>
              <a:t>Тип населенного пункта</a:t>
            </a:r>
          </a:p>
          <a:p>
            <a:pPr marL="971539" lvl="1" indent="-514350">
              <a:buFont typeface="Arial"/>
              <a:buAutoNum type="arabicPeriod"/>
            </a:pPr>
            <a:r>
              <a:rPr lang="ru-RU" sz="2200" dirty="0"/>
              <a:t>Образование </a:t>
            </a:r>
          </a:p>
          <a:p>
            <a:pPr marL="971539" lvl="1" indent="-514350">
              <a:buFont typeface="Arial"/>
              <a:buAutoNum type="arabicPeriod"/>
            </a:pPr>
            <a:r>
              <a:rPr lang="en-US" sz="2200" dirty="0"/>
              <a:t>[</a:t>
            </a:r>
            <a:r>
              <a:rPr lang="ru-RU" sz="2200" dirty="0"/>
              <a:t>Доход</a:t>
            </a:r>
            <a:r>
              <a:rPr lang="en-US" sz="2200" dirty="0"/>
              <a:t>]</a:t>
            </a:r>
            <a:endParaRPr lang="ru-RU" sz="2200" dirty="0"/>
          </a:p>
          <a:p>
            <a:pPr marL="514350" lvl="1" indent="-514350">
              <a:spcBef>
                <a:spcPts val="1000"/>
              </a:spcBef>
              <a:buFont typeface="Arial"/>
              <a:buAutoNum type="arabicPeriod" startAt="4"/>
            </a:pPr>
            <a:endParaRPr lang="ru-RU" sz="2600" dirty="0"/>
          </a:p>
          <a:p>
            <a:pPr marL="514350" lvl="1" indent="-514350">
              <a:spcBef>
                <a:spcPts val="1000"/>
              </a:spcBef>
              <a:buFont typeface="Arial"/>
              <a:buAutoNum type="arabicPeriod" startAt="4"/>
            </a:pPr>
            <a:r>
              <a:rPr lang="ru-RU" sz="2600" b="1" dirty="0"/>
              <a:t>Заключение / благодарность за сотрудничество</a:t>
            </a:r>
          </a:p>
          <a:p>
            <a:pPr marL="457189" lvl="1" indent="0">
              <a:buFont typeface="Arial"/>
              <a:buNone/>
            </a:pPr>
            <a:endParaRPr lang="en-R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86431C-9498-5E70-7C35-3EC8D1F32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024" y="1329718"/>
            <a:ext cx="3402139" cy="4849858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7437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D7827-3372-D957-B5B1-41518137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Типы вопросов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67874-E1EB-7515-3385-1179611AF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621BA6-C7A7-2C71-AEBB-184A57AE6D04}"/>
              </a:ext>
            </a:extLst>
          </p:cNvPr>
          <p:cNvSpPr txBox="1"/>
          <p:nvPr/>
        </p:nvSpPr>
        <p:spPr>
          <a:xfrm>
            <a:off x="804227" y="1190764"/>
            <a:ext cx="105156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1. </a:t>
            </a:r>
            <a:r>
              <a:rPr lang="ru-RU" sz="2000" b="1" dirty="0">
                <a:solidFill>
                  <a:srgbClr val="002060"/>
                </a:solidFill>
              </a:rPr>
              <a:t>По структуре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Открытые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Закрытые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ru-RU" sz="2000" dirty="0"/>
              <a:t>Выбор одного варианта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ru-RU" sz="2000" dirty="0"/>
              <a:t>Выбор нескольких вариантов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ru-RU" sz="2000" dirty="0"/>
              <a:t>Ранжирование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Полуоткрытые</a:t>
            </a:r>
          </a:p>
          <a:p>
            <a:pPr lvl="1"/>
            <a:r>
              <a:rPr lang="ru-RU" sz="2000" b="1" dirty="0"/>
              <a:t>      </a:t>
            </a:r>
            <a:r>
              <a:rPr lang="ru-RU" sz="2000" dirty="0"/>
              <a:t>(с добавлением варианта «другое»)</a:t>
            </a:r>
          </a:p>
          <a:p>
            <a:r>
              <a:rPr lang="ru-RU" sz="2000" b="1" dirty="0"/>
              <a:t>2</a:t>
            </a:r>
            <a:r>
              <a:rPr lang="ru-RU" sz="2000" b="1" dirty="0">
                <a:solidFill>
                  <a:srgbClr val="002060"/>
                </a:solidFill>
              </a:rPr>
              <a:t>. По функции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Основные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Вспомогательные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ru-RU" sz="2000" dirty="0"/>
              <a:t>Контактные (несложные и интересные вопросы в начале)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ru-RU" sz="2000" dirty="0"/>
              <a:t>Контрольные (вопросы-ловушки)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ru-RU" sz="2000" dirty="0"/>
              <a:t>Вопросы-фильтры (если вы первый раз на ЛЭШ – перейдите к вопросу 20)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3. По форме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Прямые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Косвенные </a:t>
            </a:r>
            <a:r>
              <a:rPr lang="ru-RU" sz="2000" dirty="0"/>
              <a:t>(вопрос о </a:t>
            </a:r>
            <a:r>
              <a:rPr lang="ru-RU" sz="2000" dirty="0" err="1"/>
              <a:t>гипотететической</a:t>
            </a:r>
            <a:r>
              <a:rPr lang="ru-RU" sz="2000" dirty="0"/>
              <a:t> ситуации // о людях в целом и т.д.)</a:t>
            </a:r>
            <a:endParaRPr lang="en-RU" sz="2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20E421-BAED-E6AF-B599-BF963CF129F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64607" y="1198701"/>
            <a:ext cx="3263213" cy="312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1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85C69-2829-D593-D3CE-764249C0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Типы шкал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43470-6B8F-1089-38F8-1E4E356A5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0" y="1252132"/>
            <a:ext cx="5647267" cy="5050289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Номинальные</a:t>
            </a:r>
          </a:p>
          <a:p>
            <a:pPr lvl="1"/>
            <a:r>
              <a:rPr lang="ru-RU" dirty="0"/>
              <a:t>Красный / зеленый/ синий </a:t>
            </a:r>
          </a:p>
          <a:p>
            <a:pPr lvl="1"/>
            <a:endParaRPr lang="ru-RU" dirty="0"/>
          </a:p>
          <a:p>
            <a:pPr marL="228594" lvl="1">
              <a:spcBef>
                <a:spcPts val="1000"/>
              </a:spcBef>
            </a:pPr>
            <a:r>
              <a:rPr lang="ru-RU" sz="2800" b="1" dirty="0"/>
              <a:t>Порядковые</a:t>
            </a:r>
          </a:p>
          <a:p>
            <a:pPr marL="685782" lvl="2">
              <a:spcBef>
                <a:spcPts val="1000"/>
              </a:spcBef>
            </a:pPr>
            <a:r>
              <a:rPr lang="ru-RU" sz="2400" dirty="0"/>
              <a:t>Уровень образования: среднее / неоконченное высшее  / высшее </a:t>
            </a:r>
            <a:endParaRPr lang="en-US" sz="2400" dirty="0"/>
          </a:p>
          <a:p>
            <a:pPr marL="685782" lvl="2">
              <a:spcBef>
                <a:spcPts val="1000"/>
              </a:spcBef>
            </a:pPr>
            <a:endParaRPr lang="ru-RU" sz="2800" dirty="0"/>
          </a:p>
          <a:p>
            <a:pPr marL="228594" lvl="1">
              <a:spcBef>
                <a:spcPts val="1000"/>
              </a:spcBef>
            </a:pPr>
            <a:r>
              <a:rPr lang="ru-RU" sz="2800" b="1" dirty="0"/>
              <a:t>Интервальные</a:t>
            </a:r>
          </a:p>
          <a:p>
            <a:pPr marL="685782" lvl="2">
              <a:spcBef>
                <a:spcPts val="1000"/>
              </a:spcBef>
            </a:pPr>
            <a:r>
              <a:rPr lang="en-US" sz="2400" dirty="0" err="1"/>
              <a:t>Ш</a:t>
            </a:r>
            <a:r>
              <a:rPr lang="ru-RU" sz="2400" dirty="0"/>
              <a:t>кала от 1 до 10</a:t>
            </a:r>
          </a:p>
          <a:p>
            <a:pPr marL="685782" lvl="2">
              <a:spcBef>
                <a:spcPts val="1000"/>
              </a:spcBef>
            </a:pPr>
            <a:r>
              <a:rPr lang="ru-RU" sz="2400" dirty="0"/>
              <a:t>Шкала </a:t>
            </a:r>
            <a:r>
              <a:rPr lang="ru-RU" sz="2400" dirty="0" err="1"/>
              <a:t>Ликерта</a:t>
            </a:r>
            <a:r>
              <a:rPr lang="ru-RU" sz="2400" dirty="0"/>
              <a:t> (</a:t>
            </a:r>
            <a:r>
              <a:rPr lang="ru-RU" sz="2400" dirty="0" err="1"/>
              <a:t>Лайкерта</a:t>
            </a:r>
            <a:r>
              <a:rPr lang="ru-RU" sz="2400" dirty="0"/>
              <a:t>) </a:t>
            </a:r>
          </a:p>
          <a:p>
            <a:pPr marL="712788" lvl="2" indent="-257175">
              <a:spcBef>
                <a:spcPts val="1000"/>
              </a:spcBef>
              <a:buNone/>
            </a:pPr>
            <a:r>
              <a:rPr lang="ru-RU" sz="2400" dirty="0"/>
              <a:t>     от 1 (совершенно не согласен) до </a:t>
            </a:r>
          </a:p>
          <a:p>
            <a:pPr marL="712788" lvl="2" indent="-257175">
              <a:spcBef>
                <a:spcPts val="1000"/>
              </a:spcBef>
              <a:buNone/>
            </a:pPr>
            <a:r>
              <a:rPr lang="ru-RU" sz="2400" dirty="0"/>
              <a:t>           5 (совершенно согласен) </a:t>
            </a:r>
          </a:p>
          <a:p>
            <a:pPr marL="712788" lvl="2" indent="-257175">
              <a:spcBef>
                <a:spcPts val="1000"/>
              </a:spcBef>
              <a:buNone/>
            </a:pPr>
            <a:endParaRPr lang="ru-RU" sz="600" dirty="0"/>
          </a:p>
          <a:p>
            <a:pPr marL="228594" lvl="1">
              <a:spcBef>
                <a:spcPts val="1000"/>
              </a:spcBef>
            </a:pPr>
            <a:r>
              <a:rPr lang="ru-RU" sz="2800" b="1" dirty="0"/>
              <a:t>Пропорциональные</a:t>
            </a:r>
          </a:p>
          <a:p>
            <a:pPr marL="685782" lvl="2">
              <a:spcBef>
                <a:spcPts val="1000"/>
              </a:spcBef>
            </a:pPr>
            <a:r>
              <a:rPr lang="ru-RU" sz="2400" dirty="0"/>
              <a:t>Возраст</a:t>
            </a:r>
          </a:p>
          <a:p>
            <a:pPr marL="685782" lvl="2">
              <a:spcBef>
                <a:spcPts val="1000"/>
              </a:spcBef>
            </a:pPr>
            <a:endParaRPr lang="ru-RU" sz="2400" dirty="0"/>
          </a:p>
          <a:p>
            <a:pPr lvl="1"/>
            <a:endParaRPr lang="ru-RU" dirty="0"/>
          </a:p>
          <a:p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23FAF-6373-7514-5BE1-BB45DC3C8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396FA-EA44-8E0A-ABB9-22FE29BB3829}"/>
              </a:ext>
            </a:extLst>
          </p:cNvPr>
          <p:cNvSpPr txBox="1"/>
          <p:nvPr/>
        </p:nvSpPr>
        <p:spPr>
          <a:xfrm>
            <a:off x="-169333" y="6345201"/>
            <a:ext cx="12361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Почему это важно? </a:t>
            </a:r>
            <a:r>
              <a:rPr lang="ru-RU" sz="2400" b="1" i="1" dirty="0"/>
              <a:t>От типа используемых шкал зависят методы обработки данных</a:t>
            </a:r>
            <a:endParaRPr lang="en-RU" sz="2400" b="1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E0B33-F6F2-227B-A957-828DD82B29E7}"/>
              </a:ext>
            </a:extLst>
          </p:cNvPr>
          <p:cNvSpPr txBox="1"/>
          <p:nvPr/>
        </p:nvSpPr>
        <p:spPr>
          <a:xfrm>
            <a:off x="6429375" y="1302931"/>
            <a:ext cx="5372100" cy="40318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Важно</a:t>
            </a:r>
          </a:p>
          <a:p>
            <a:pPr algn="ctr"/>
            <a:endParaRPr lang="ru-RU" b="1" dirty="0"/>
          </a:p>
          <a:p>
            <a:pPr marL="342900" indent="-342900">
              <a:buAutoNum type="arabicParenR"/>
            </a:pPr>
            <a:r>
              <a:rPr lang="ru-RU" sz="2400" dirty="0"/>
              <a:t>Предусмотреть достаточное число градаций (чтобы было, что выбрать)</a:t>
            </a:r>
          </a:p>
          <a:p>
            <a:pPr marL="342900" indent="-342900">
              <a:buAutoNum type="arabicParenR"/>
            </a:pPr>
            <a:endParaRPr lang="ru-RU" sz="2400" dirty="0"/>
          </a:p>
          <a:p>
            <a:pPr marL="342900" indent="-342900">
              <a:buAutoNum type="arabicParenR"/>
            </a:pPr>
            <a:r>
              <a:rPr lang="ru-RU" sz="2400" dirty="0"/>
              <a:t>Решить, нужно ли «затрудняюсь ответить» / «другое»</a:t>
            </a:r>
          </a:p>
          <a:p>
            <a:pPr marL="342900" indent="-342900">
              <a:buAutoNum type="arabicParenR"/>
            </a:pPr>
            <a:endParaRPr lang="ru-RU" sz="2400" dirty="0"/>
          </a:p>
          <a:p>
            <a:pPr marL="342900" indent="-342900">
              <a:buAutoNum type="arabicParenR"/>
            </a:pPr>
            <a:r>
              <a:rPr lang="ru-RU" sz="2400" dirty="0"/>
              <a:t>Сделать шкалу работающей (чтобы выбирали не только одну градацию)</a:t>
            </a:r>
          </a:p>
          <a:p>
            <a:pPr marL="342900" indent="-342900" algn="ctr">
              <a:buAutoNum type="arabicParenR"/>
            </a:pP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18176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0843A-CBA6-1FC7-7C50-BAA1785FF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891"/>
            <a:ext cx="10515600" cy="854439"/>
          </a:xfrm>
        </p:spPr>
        <p:txBody>
          <a:bodyPr/>
          <a:lstStyle/>
          <a:p>
            <a:pPr algn="ctr"/>
            <a:r>
              <a:rPr lang="ru-RU" dirty="0"/>
              <a:t>Шкала </a:t>
            </a:r>
            <a:r>
              <a:rPr lang="ru-RU" dirty="0" err="1"/>
              <a:t>Ликерта</a:t>
            </a:r>
            <a:r>
              <a:rPr lang="ru-RU" dirty="0"/>
              <a:t> (</a:t>
            </a:r>
            <a:r>
              <a:rPr lang="ru-RU" dirty="0" err="1"/>
              <a:t>Лайкерта</a:t>
            </a:r>
            <a:r>
              <a:rPr lang="ru-RU" dirty="0"/>
              <a:t>)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A0812-792A-5528-6007-0F523F5A4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867" y="1139256"/>
            <a:ext cx="5503333" cy="3972392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Шкала </a:t>
            </a:r>
            <a:r>
              <a:rPr lang="ru-RU" dirty="0" err="1">
                <a:solidFill>
                  <a:srgbClr val="002060"/>
                </a:solidFill>
              </a:rPr>
              <a:t>Ликерта</a:t>
            </a:r>
            <a:r>
              <a:rPr lang="ru-RU" dirty="0">
                <a:solidFill>
                  <a:srgbClr val="002060"/>
                </a:solidFill>
              </a:rPr>
              <a:t> (</a:t>
            </a:r>
            <a:r>
              <a:rPr lang="ru-RU" dirty="0" err="1">
                <a:solidFill>
                  <a:srgbClr val="002060"/>
                </a:solidFill>
              </a:rPr>
              <a:t>Лайкерта</a:t>
            </a:r>
            <a:r>
              <a:rPr lang="ru-RU" dirty="0">
                <a:solidFill>
                  <a:srgbClr val="002060"/>
                </a:solidFill>
              </a:rPr>
              <a:t>)</a:t>
            </a:r>
          </a:p>
          <a:p>
            <a:pPr marL="279400" indent="-220663">
              <a:buNone/>
            </a:pPr>
            <a:r>
              <a:rPr lang="ru-RU" sz="2200" dirty="0"/>
              <a:t>   Респонденты необходимо оценить   степень своего согласия с суждением по симметричной шкале </a:t>
            </a:r>
            <a:r>
              <a:rPr lang="ru-RU" sz="2200" i="1" dirty="0"/>
              <a:t>(часто градаций 5, но может отличаться)</a:t>
            </a:r>
            <a:r>
              <a:rPr lang="ru-RU" sz="2200" dirty="0"/>
              <a:t>:</a:t>
            </a:r>
          </a:p>
          <a:p>
            <a:pPr marL="676275" indent="-617538">
              <a:buNone/>
            </a:pPr>
            <a:r>
              <a:rPr lang="ru-RU" sz="2200" dirty="0"/>
              <a:t>	1. Полностью согласен</a:t>
            </a:r>
          </a:p>
          <a:p>
            <a:pPr marL="676275" indent="-617538">
              <a:buNone/>
            </a:pPr>
            <a:r>
              <a:rPr lang="ru-RU" sz="2200" dirty="0"/>
              <a:t>	2. Скорее согласен</a:t>
            </a:r>
          </a:p>
          <a:p>
            <a:pPr marL="676275" indent="-617538">
              <a:buNone/>
            </a:pPr>
            <a:r>
              <a:rPr lang="ru-RU" sz="2200" dirty="0"/>
              <a:t>	3. Нет определенного мнения</a:t>
            </a:r>
          </a:p>
          <a:p>
            <a:pPr marL="676275" indent="-617538">
              <a:buNone/>
            </a:pPr>
            <a:r>
              <a:rPr lang="ru-RU" sz="2200" dirty="0"/>
              <a:t>	4. Скорее не согласен</a:t>
            </a:r>
          </a:p>
          <a:p>
            <a:pPr marL="676275" indent="-617538">
              <a:buNone/>
            </a:pPr>
            <a:r>
              <a:rPr lang="ru-RU" sz="2200" dirty="0"/>
              <a:t>	5. Полностью не согласен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7C69D-DB95-7479-F036-6B3B94617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19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F4EF91-8322-C4CB-075B-E044CC3AA325}"/>
              </a:ext>
            </a:extLst>
          </p:cNvPr>
          <p:cNvSpPr txBox="1"/>
          <p:nvPr/>
        </p:nvSpPr>
        <p:spPr>
          <a:xfrm>
            <a:off x="287867" y="5277337"/>
            <a:ext cx="6224963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2060"/>
                </a:solidFill>
              </a:rPr>
              <a:t>ПРОБЛЕМЫ</a:t>
            </a:r>
            <a:r>
              <a:rPr lang="ru-RU" sz="2200" dirty="0"/>
              <a:t>:</a:t>
            </a:r>
          </a:p>
          <a:p>
            <a:r>
              <a:rPr lang="ru-RU" dirty="0"/>
              <a:t>   </a:t>
            </a:r>
            <a:r>
              <a:rPr lang="ru-RU" sz="2000" dirty="0"/>
              <a:t>1) Выбор средних значений</a:t>
            </a:r>
          </a:p>
          <a:p>
            <a:pPr marL="190500"/>
            <a:r>
              <a:rPr lang="ru-RU" sz="2000" dirty="0"/>
              <a:t>2) Различия в использование шкал – кто-то любит выбирать крайние значения, кто-то серединные</a:t>
            </a:r>
            <a:r>
              <a:rPr lang="ru-RU" sz="24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F460DB-FE95-5BDE-2CE2-9B06B672DEBA}"/>
              </a:ext>
            </a:extLst>
          </p:cNvPr>
          <p:cNvSpPr txBox="1"/>
          <p:nvPr/>
        </p:nvSpPr>
        <p:spPr>
          <a:xfrm>
            <a:off x="7748803" y="5769779"/>
            <a:ext cx="56013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ЧТО ДЕЛАТЬ?</a:t>
            </a:r>
            <a:endParaRPr lang="ru-RU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6E5ACA-C202-0387-C58D-01E33AF0E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625" y="1727200"/>
            <a:ext cx="5377109" cy="1924617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039142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E3506-99E0-E8E4-239E-B3E682BCF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шкал и подходы к обработке данных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5B0D0-4AE2-E990-E186-1A6F5A49B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20</a:t>
            </a:fld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7F25D12-6CE4-8C02-07A4-56F2F66125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416761"/>
              </p:ext>
            </p:extLst>
          </p:nvPr>
        </p:nvGraphicFramePr>
        <p:xfrm>
          <a:off x="1117600" y="1766485"/>
          <a:ext cx="10138780" cy="371991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826933">
                  <a:extLst>
                    <a:ext uri="{9D8B030D-6E8A-4147-A177-3AD203B41FA5}">
                      <a16:colId xmlns:a16="http://schemas.microsoft.com/office/drawing/2014/main" val="676275023"/>
                    </a:ext>
                  </a:extLst>
                </a:gridCol>
                <a:gridCol w="6311847">
                  <a:extLst>
                    <a:ext uri="{9D8B030D-6E8A-4147-A177-3AD203B41FA5}">
                      <a16:colId xmlns:a16="http://schemas.microsoft.com/office/drawing/2014/main" val="2629072984"/>
                    </a:ext>
                  </a:extLst>
                </a:gridCol>
              </a:tblGrid>
              <a:tr h="104986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Номинальная</a:t>
                      </a:r>
                      <a:endParaRPr lang="en-RU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Частоты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Мода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Корреляция качественных переменных</a:t>
                      </a:r>
                      <a:endParaRPr lang="en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7823935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Порядковая</a:t>
                      </a:r>
                      <a:endParaRPr lang="en-RU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="1" dirty="0"/>
                        <a:t>Медиана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="1" dirty="0"/>
                        <a:t>Ранговая корреляция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0121618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Интервальная</a:t>
                      </a:r>
                      <a:endParaRPr lang="en-RU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="1" dirty="0"/>
                        <a:t>Среднее арифметическое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="1" dirty="0"/>
                        <a:t>Корреляция количественных переменных</a:t>
                      </a:r>
                      <a:endParaRPr lang="en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45128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Пропорциональная</a:t>
                      </a:r>
                      <a:endParaRPr lang="en-RU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="1" i="0" dirty="0"/>
                        <a:t>Без ограничений</a:t>
                      </a:r>
                      <a:endParaRPr lang="en-RU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52304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E4F91D7-CAD7-1F25-13CF-C295BE66BBF8}"/>
              </a:ext>
            </a:extLst>
          </p:cNvPr>
          <p:cNvCxnSpPr>
            <a:cxnSpLocks/>
          </p:cNvCxnSpPr>
          <p:nvPr/>
        </p:nvCxnSpPr>
        <p:spPr>
          <a:xfrm>
            <a:off x="11521824" y="1443894"/>
            <a:ext cx="0" cy="4642111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89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981AE-B436-1D0E-3A4B-A1B262DCF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80" y="8354"/>
            <a:ext cx="11785600" cy="1024772"/>
          </a:xfrm>
        </p:spPr>
        <p:txBody>
          <a:bodyPr>
            <a:normAutofit/>
          </a:bodyPr>
          <a:lstStyle/>
          <a:p>
            <a:r>
              <a:rPr lang="ru-RU" sz="3600" dirty="0"/>
              <a:t>Порядок вопросов и порядок ответов имеет значение</a:t>
            </a:r>
            <a:endParaRPr lang="en-RU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E9A89-132E-FCE5-880C-3340117F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21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B19FB5-0B21-0298-1AA8-AEFE11198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89" y="1371793"/>
            <a:ext cx="8999036" cy="5816520"/>
          </a:xfrm>
        </p:spPr>
        <p:txBody>
          <a:bodyPr>
            <a:normAutofit/>
          </a:bodyPr>
          <a:lstStyle/>
          <a:p>
            <a:pPr marL="546100" lvl="1" indent="-442913">
              <a:buAutoNum type="arabicPeriod"/>
            </a:pPr>
            <a:r>
              <a:rPr lang="ru-RU" sz="2800" b="1" dirty="0"/>
              <a:t>Порядок вопросов имеет значение</a:t>
            </a:r>
            <a:r>
              <a:rPr lang="ru-RU" sz="2800" dirty="0"/>
              <a:t>:</a:t>
            </a:r>
          </a:p>
          <a:p>
            <a:pPr marL="546100" lvl="2" indent="0">
              <a:buNone/>
            </a:pPr>
            <a:endParaRPr lang="ru-RU" sz="2400" dirty="0"/>
          </a:p>
          <a:p>
            <a:pPr marL="546100" lvl="2" indent="0">
              <a:buNone/>
            </a:pPr>
            <a:r>
              <a:rPr lang="ru-RU" sz="2400" dirty="0"/>
              <a:t>А) не стоит начинать с чувствительных вопросов </a:t>
            </a:r>
          </a:p>
          <a:p>
            <a:pPr marL="546100" lvl="2" indent="0">
              <a:buNone/>
            </a:pPr>
            <a:r>
              <a:rPr lang="ru-RU" sz="2400" dirty="0"/>
              <a:t>     (человек может бросить</a:t>
            </a:r>
            <a:r>
              <a:rPr lang="en-US" sz="2400" dirty="0"/>
              <a:t> </a:t>
            </a:r>
            <a:r>
              <a:rPr lang="en-US" sz="2400" dirty="0" err="1"/>
              <a:t>з</a:t>
            </a:r>
            <a:r>
              <a:rPr lang="ru-RU" sz="2400" dirty="0" err="1"/>
              <a:t>аполнять</a:t>
            </a:r>
            <a:r>
              <a:rPr lang="ru-RU" sz="2400" dirty="0"/>
              <a:t> анкету)</a:t>
            </a:r>
          </a:p>
          <a:p>
            <a:pPr marL="914377" lvl="2" indent="0">
              <a:buNone/>
            </a:pPr>
            <a:endParaRPr lang="ru-RU" sz="2400" dirty="0"/>
          </a:p>
          <a:p>
            <a:pPr marL="546100" lvl="2" indent="0">
              <a:buNone/>
            </a:pPr>
            <a:r>
              <a:rPr lang="ru-RU" sz="2400" dirty="0"/>
              <a:t>Б) может происходить «</a:t>
            </a:r>
            <a:r>
              <a:rPr lang="en-US" sz="2400" dirty="0" err="1"/>
              <a:t>я</a:t>
            </a:r>
            <a:r>
              <a:rPr lang="ru-RU" sz="2400" dirty="0" err="1"/>
              <a:t>корение</a:t>
            </a:r>
            <a:r>
              <a:rPr lang="ru-RU" sz="2400" dirty="0"/>
              <a:t>». </a:t>
            </a:r>
          </a:p>
          <a:p>
            <a:pPr marL="546100" lvl="2" indent="0">
              <a:buNone/>
            </a:pPr>
            <a:r>
              <a:rPr lang="ru-RU" sz="2400" dirty="0"/>
              <a:t>     Что делать:  1) идти от частного к общему</a:t>
            </a:r>
          </a:p>
          <a:p>
            <a:pPr marL="546100" lvl="2" indent="0">
              <a:buNone/>
            </a:pPr>
            <a:r>
              <a:rPr lang="ru-RU" sz="2400" dirty="0"/>
              <a:t>		          2) разносить такого рода вопросы по анкете</a:t>
            </a:r>
          </a:p>
          <a:p>
            <a:pPr marL="546100" lvl="2" indent="0">
              <a:buNone/>
            </a:pPr>
            <a:endParaRPr lang="ru-RU" sz="2400" dirty="0"/>
          </a:p>
          <a:p>
            <a:pPr marL="546100" lvl="1" indent="-442913">
              <a:buFont typeface="Arial"/>
              <a:buAutoNum type="arabicPeriod"/>
            </a:pPr>
            <a:r>
              <a:rPr lang="ru-RU" sz="2800" b="1" dirty="0"/>
              <a:t>Порядок суждений // вариантов ответов в номинальных шкалах имеет значение </a:t>
            </a:r>
          </a:p>
          <a:p>
            <a:pPr marL="103187" lvl="1" indent="0">
              <a:buNone/>
            </a:pPr>
            <a:r>
              <a:rPr lang="ru-RU" dirty="0"/>
              <a:t>	Что делать: </a:t>
            </a:r>
            <a:r>
              <a:rPr lang="ru-RU" dirty="0" err="1"/>
              <a:t>рандомизировать</a:t>
            </a:r>
            <a:r>
              <a:rPr lang="ru-RU" dirty="0"/>
              <a:t> порядок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80157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F231E-96DF-C41B-16DE-747D13DBC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Пример-1. Порядок вопросов имеет значение. 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A4347-281A-A3F0-F241-FF05CD2A6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671D86-E491-B7B7-251A-05E5060F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80" y="2013978"/>
            <a:ext cx="9631407" cy="39359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7E1698-8A8C-E293-871C-CED3D70F3C23}"/>
              </a:ext>
            </a:extLst>
          </p:cNvPr>
          <p:cNvSpPr txBox="1"/>
          <p:nvPr/>
        </p:nvSpPr>
        <p:spPr>
          <a:xfrm>
            <a:off x="1114428" y="1187010"/>
            <a:ext cx="10241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432FF"/>
                </a:solidFill>
                <a:latin typeface="Times" pitchFamily="2" charset="0"/>
              </a:rPr>
              <a:t>КАК БЫ ВЫ </a:t>
            </a:r>
            <a:r>
              <a:rPr lang="en-US" sz="1600" b="1" dirty="0">
                <a:solidFill>
                  <a:srgbClr val="0432FF"/>
                </a:solidFill>
                <a:latin typeface="Times" pitchFamily="2" charset="0"/>
              </a:rPr>
              <a:t> </a:t>
            </a:r>
            <a:r>
              <a:rPr lang="ru-RU" sz="1600" b="1" dirty="0">
                <a:solidFill>
                  <a:srgbClr val="0432FF"/>
                </a:solidFill>
                <a:latin typeface="Times" pitchFamily="2" charset="0"/>
              </a:rPr>
              <a:t>В ЦЕЛОМ ОЦЕНИЛИ СВОЙ УРОВЕНЬ ВЛАДЕНИ</a:t>
            </a:r>
            <a:r>
              <a:rPr lang="en-US" sz="1600" b="1" dirty="0" err="1">
                <a:solidFill>
                  <a:srgbClr val="0432FF"/>
                </a:solidFill>
                <a:latin typeface="Times" pitchFamily="2" charset="0"/>
              </a:rPr>
              <a:t>Я</a:t>
            </a:r>
            <a:r>
              <a:rPr lang="ru-RU" sz="1600" b="1" dirty="0">
                <a:solidFill>
                  <a:srgbClr val="0432FF"/>
                </a:solidFill>
                <a:latin typeface="Times" pitchFamily="2" charset="0"/>
              </a:rPr>
              <a:t> </a:t>
            </a:r>
            <a:r>
              <a:rPr lang="en-US" sz="1600" b="1" dirty="0">
                <a:solidFill>
                  <a:srgbClr val="0432FF"/>
                </a:solidFill>
                <a:latin typeface="Times" pitchFamily="2" charset="0"/>
              </a:rPr>
              <a:t>SOFT-SKILLS?</a:t>
            </a:r>
            <a:r>
              <a:rPr lang="ru-RU" sz="1600" b="1" dirty="0">
                <a:solidFill>
                  <a:srgbClr val="0432FF"/>
                </a:solidFill>
                <a:latin typeface="Times" pitchFamily="2" charset="0"/>
              </a:rPr>
              <a:t> ОЦЕНИТЕ ПО ШКАЛЕ ОТ 0 (НУЛЕВОЙ УРОВЕНЬ) ДО 5 (ПРОДВИНУТЫЙ  УРОВЕНЬ)</a:t>
            </a:r>
            <a:endParaRPr lang="en-RU" sz="1600" b="1" dirty="0">
              <a:solidFill>
                <a:srgbClr val="0432FF"/>
              </a:solidFill>
              <a:latin typeface="Times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EDE296-6EFF-5C07-1793-DDE6E456641C}"/>
              </a:ext>
            </a:extLst>
          </p:cNvPr>
          <p:cNvSpPr txBox="1"/>
          <p:nvPr/>
        </p:nvSpPr>
        <p:spPr>
          <a:xfrm>
            <a:off x="1014412" y="6192133"/>
            <a:ext cx="10241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432FF"/>
                </a:solidFill>
                <a:latin typeface="Times" pitchFamily="2" charset="0"/>
              </a:rPr>
              <a:t>КАК БЫ ВЫ </a:t>
            </a:r>
            <a:r>
              <a:rPr lang="en-US" sz="1600" b="1" dirty="0">
                <a:solidFill>
                  <a:srgbClr val="0432FF"/>
                </a:solidFill>
                <a:latin typeface="Times" pitchFamily="2" charset="0"/>
              </a:rPr>
              <a:t> </a:t>
            </a:r>
            <a:r>
              <a:rPr lang="ru-RU" sz="1600" b="1" dirty="0">
                <a:solidFill>
                  <a:srgbClr val="0432FF"/>
                </a:solidFill>
                <a:latin typeface="Times" pitchFamily="2" charset="0"/>
              </a:rPr>
              <a:t>В ЦЕЛОМ ОЦЕНИЛИ СВОЙ УРОВЕНЬ ВЛАДЕНИ</a:t>
            </a:r>
            <a:r>
              <a:rPr lang="en-US" sz="1600" b="1" dirty="0" err="1">
                <a:solidFill>
                  <a:srgbClr val="0432FF"/>
                </a:solidFill>
                <a:latin typeface="Times" pitchFamily="2" charset="0"/>
              </a:rPr>
              <a:t>Я</a:t>
            </a:r>
            <a:r>
              <a:rPr lang="ru-RU" sz="1600" b="1" dirty="0">
                <a:solidFill>
                  <a:srgbClr val="0432FF"/>
                </a:solidFill>
                <a:latin typeface="Times" pitchFamily="2" charset="0"/>
              </a:rPr>
              <a:t> </a:t>
            </a:r>
            <a:r>
              <a:rPr lang="en-US" sz="1600" b="1" dirty="0">
                <a:solidFill>
                  <a:srgbClr val="0432FF"/>
                </a:solidFill>
                <a:latin typeface="Times" pitchFamily="2" charset="0"/>
              </a:rPr>
              <a:t>SOFT-SKILLS?</a:t>
            </a:r>
            <a:r>
              <a:rPr lang="ru-RU" sz="1600" b="1" dirty="0">
                <a:solidFill>
                  <a:srgbClr val="0432FF"/>
                </a:solidFill>
                <a:latin typeface="Times" pitchFamily="2" charset="0"/>
              </a:rPr>
              <a:t> ОЦЕНИТЕ ПО ШКАЛЕ ОТ 0 (НУЛЕВОЙ УРОВЕНЬ) ДО 5 (ПРОДВИНУТЫЙ  УРОВЕНЬ)</a:t>
            </a:r>
            <a:endParaRPr lang="en-RU" sz="1600" b="1" dirty="0">
              <a:solidFill>
                <a:srgbClr val="0432FF"/>
              </a:solidFill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D89C2C-3CA6-6639-66F8-DF6DB7845D23}"/>
              </a:ext>
            </a:extLst>
          </p:cNvPr>
          <p:cNvSpPr txBox="1"/>
          <p:nvPr/>
        </p:nvSpPr>
        <p:spPr>
          <a:xfrm>
            <a:off x="10986112" y="971565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solidFill>
                  <a:srgbClr val="C00000"/>
                </a:solidFill>
              </a:rPr>
              <a:t>?</a:t>
            </a:r>
            <a:endParaRPr lang="en-RU" sz="60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E3DFBA-5CB9-DE75-7F4F-074139CC91ED}"/>
              </a:ext>
            </a:extLst>
          </p:cNvPr>
          <p:cNvSpPr txBox="1"/>
          <p:nvPr/>
        </p:nvSpPr>
        <p:spPr>
          <a:xfrm>
            <a:off x="11066653" y="5982346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solidFill>
                  <a:srgbClr val="C00000"/>
                </a:solidFill>
              </a:rPr>
              <a:t>?</a:t>
            </a:r>
            <a:endParaRPr lang="en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09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D148F-8069-2250-AAD9-9CE05344D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 2. Порядок суждений имеет значений 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566CF-5E13-0A78-D545-A36F2C318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596241-2AF5-0A43-919E-4C3977EA7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12" y="1608137"/>
            <a:ext cx="11771088" cy="36417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3A6175-8431-A285-5A5D-2E380A8766B3}"/>
              </a:ext>
            </a:extLst>
          </p:cNvPr>
          <p:cNvSpPr txBox="1"/>
          <p:nvPr/>
        </p:nvSpPr>
        <p:spPr>
          <a:xfrm>
            <a:off x="-84667" y="5833226"/>
            <a:ext cx="12361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Что делать? </a:t>
            </a:r>
            <a:r>
              <a:rPr lang="ru-RU" sz="2400" b="1" i="1" dirty="0" err="1"/>
              <a:t>Рандомизировать</a:t>
            </a:r>
            <a:r>
              <a:rPr lang="ru-RU" sz="2400" b="1" i="1" dirty="0"/>
              <a:t> порядок суждений  для разных респондентов</a:t>
            </a:r>
            <a:endParaRPr lang="en-RU" sz="2400" b="1" i="1" dirty="0"/>
          </a:p>
        </p:txBody>
      </p:sp>
    </p:spTree>
    <p:extLst>
      <p:ext uri="{BB962C8B-B14F-4D97-AF65-F5344CB8AC3E}">
        <p14:creationId xmlns:p14="http://schemas.microsoft.com/office/powerpoint/2010/main" val="3552891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BC3A7-4DF9-78F9-782A-67B377E1D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80" y="8353"/>
            <a:ext cx="10515600" cy="1016419"/>
          </a:xfrm>
        </p:spPr>
        <p:txBody>
          <a:bodyPr/>
          <a:lstStyle/>
          <a:p>
            <a:r>
              <a:rPr lang="ru-RU" dirty="0"/>
              <a:t>Некоторые правила составления вопросов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74FEC-5A63-64B9-4DD0-B868B837D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7984"/>
            <a:ext cx="9777414" cy="5276537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r>
              <a:rPr lang="ru-RU" dirty="0"/>
              <a:t>Избегайте специальных  терминов / сленга</a:t>
            </a:r>
          </a:p>
          <a:p>
            <a:pPr marL="514350" indent="-514350">
              <a:buAutoNum type="arabicPeriod"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      Стремитесь к коротким формулировкам</a:t>
            </a:r>
          </a:p>
          <a:p>
            <a:pPr marL="514350" indent="-514350">
              <a:buAutoNum type="arabicPeriod"/>
            </a:pPr>
            <a:endParaRPr lang="ru-RU" dirty="0"/>
          </a:p>
          <a:p>
            <a:pPr marL="0" indent="0">
              <a:buNone/>
            </a:pPr>
            <a:r>
              <a:rPr lang="ru-RU" dirty="0"/>
              <a:t>3.      Проверяйте вопрос на отсутствие </a:t>
            </a:r>
            <a:r>
              <a:rPr lang="ru-RU" dirty="0">
                <a:solidFill>
                  <a:srgbClr val="C00000"/>
                </a:solidFill>
              </a:rPr>
              <a:t>двух оснований </a:t>
            </a:r>
            <a:r>
              <a:rPr lang="ru-RU" dirty="0"/>
              <a:t>в вопросе</a:t>
            </a:r>
          </a:p>
          <a:p>
            <a:pPr marL="0" indent="0">
              <a:buNone/>
            </a:pPr>
            <a:r>
              <a:rPr lang="ru-RU" b="1" dirty="0"/>
              <a:t>        </a:t>
            </a:r>
            <a:r>
              <a:rPr lang="en-US" b="1" dirty="0"/>
              <a:t> </a:t>
            </a:r>
            <a:r>
              <a:rPr lang="ru-RU" b="1" dirty="0"/>
              <a:t>Пример:  </a:t>
            </a:r>
            <a:r>
              <a:rPr lang="ru-RU" dirty="0"/>
              <a:t>Как часто вы ходите в кино и в театры? </a:t>
            </a:r>
          </a:p>
          <a:p>
            <a:pPr marL="0" indent="0">
              <a:buNone/>
            </a:pPr>
            <a:r>
              <a:rPr lang="ru-RU" dirty="0"/>
              <a:t>	          (Примерно раз в неделю //месяц//полгода //  год) </a:t>
            </a:r>
            <a:endParaRPr lang="ru-RU" b="1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/>
              <a:t>4.   </a:t>
            </a:r>
            <a:r>
              <a:rPr lang="ru-RU" dirty="0"/>
              <a:t>Проверяйте вопрос на нейтральность формулировок</a:t>
            </a:r>
          </a:p>
          <a:p>
            <a:pPr marL="0" indent="0">
              <a:buNone/>
            </a:pPr>
            <a:r>
              <a:rPr lang="ru-RU" sz="2900" b="1" dirty="0"/>
              <a:t>       Пример: </a:t>
            </a:r>
            <a:r>
              <a:rPr lang="ru-RU" sz="2900" dirty="0"/>
              <a:t>«Как вы относитесь к </a:t>
            </a:r>
            <a:r>
              <a:rPr lang="ru-RU" sz="2900" b="1" dirty="0"/>
              <a:t>безответственном</a:t>
            </a:r>
            <a:r>
              <a:rPr lang="ru-RU" sz="2900" dirty="0"/>
              <a:t>у нарушению правил   	 	            </a:t>
            </a:r>
            <a:r>
              <a:rPr lang="en-US" sz="2900" dirty="0"/>
              <a:t>	</a:t>
            </a:r>
            <a:r>
              <a:rPr lang="ru-RU" sz="2900" dirty="0"/>
              <a:t>         поведения на ЛЭШ?»</a:t>
            </a:r>
          </a:p>
          <a:p>
            <a:pPr marL="490538" indent="-476250">
              <a:buNone/>
            </a:pPr>
            <a:endParaRPr lang="ru-RU" dirty="0"/>
          </a:p>
          <a:p>
            <a:pPr marL="490538" indent="-476250">
              <a:buNone/>
            </a:pPr>
            <a:r>
              <a:rPr lang="en-US" dirty="0"/>
              <a:t>5.   </a:t>
            </a:r>
            <a:r>
              <a:rPr lang="ru-RU" dirty="0"/>
              <a:t>Избегайте вопросов, предполагающих дачу социально-одобряемых ответов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r>
              <a:rPr lang="ru-RU" b="1" i="1" dirty="0" err="1"/>
              <a:t>N</a:t>
            </a:r>
            <a:r>
              <a:rPr lang="en-US" b="1" i="1" dirty="0"/>
              <a:t>B! </a:t>
            </a:r>
            <a:r>
              <a:rPr lang="ru-RU" b="1" i="1" dirty="0"/>
              <a:t>Обязательно проводите пилотаж вопрос перед запуском «поля»!</a:t>
            </a:r>
            <a:endParaRPr lang="en-RU" b="1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2A564A-993F-01B4-B39A-D6840BB90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9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AF186-C50B-5110-BA80-D03B45AA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 чем поговорим сегодня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ru-RU" dirty="0"/>
              <a:t> зачем?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F0EC6-F0F0-BCE4-F5A1-EAB235D8E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19135"/>
            <a:ext cx="10828867" cy="4857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Структура лекции:</a:t>
            </a:r>
          </a:p>
          <a:p>
            <a:pPr lvl="1"/>
            <a:r>
              <a:rPr lang="ru-RU" dirty="0"/>
              <a:t>Процедура проведения количественного опроса</a:t>
            </a:r>
          </a:p>
          <a:p>
            <a:pPr lvl="1"/>
            <a:r>
              <a:rPr lang="ru-RU" dirty="0"/>
              <a:t>Подходы к построению выборки и почему это важно</a:t>
            </a:r>
          </a:p>
          <a:p>
            <a:pPr lvl="1"/>
            <a:r>
              <a:rPr lang="ru-RU" dirty="0"/>
              <a:t>Формирование анкеты</a:t>
            </a:r>
          </a:p>
          <a:p>
            <a:pPr lvl="1"/>
            <a:r>
              <a:rPr lang="ru-RU" dirty="0">
                <a:solidFill>
                  <a:srgbClr val="C00000"/>
                </a:solidFill>
              </a:rPr>
              <a:t>Ключевые принципы обработки данных и выдачи результатов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</a:t>
            </a:r>
            <a:endParaRPr lang="ru-RU" dirty="0"/>
          </a:p>
          <a:p>
            <a:pPr marL="457189" lvl="1" indent="0">
              <a:buNone/>
            </a:pPr>
            <a:endParaRPr lang="ru-RU" dirty="0"/>
          </a:p>
          <a:p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AD9E2-86B9-891C-4FEC-046FD172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A309CD-962C-6A03-A1FB-BE6A901FD2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8"/>
          <a:stretch/>
        </p:blipFill>
        <p:spPr>
          <a:xfrm>
            <a:off x="12574882" y="3978429"/>
            <a:ext cx="5042924" cy="10737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8F9DE4-48A2-646E-48AE-8EE5C7F5E1FB}"/>
              </a:ext>
            </a:extLst>
          </p:cNvPr>
          <p:cNvSpPr/>
          <p:nvPr/>
        </p:nvSpPr>
        <p:spPr>
          <a:xfrm>
            <a:off x="7600013" y="4152275"/>
            <a:ext cx="734518" cy="194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47326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F93B-8DB6-3DF3-2D6A-D64FA42E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Обработка данных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3C15A-90F0-2B75-5105-ED69241A5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306" y="1471716"/>
            <a:ext cx="4468318" cy="5195367"/>
          </a:xfrm>
        </p:spPr>
        <p:txBody>
          <a:bodyPr/>
          <a:lstStyle/>
          <a:p>
            <a:r>
              <a:rPr lang="ru-RU" dirty="0"/>
              <a:t>Построение агрегированных распределений</a:t>
            </a:r>
            <a:endParaRPr lang="en-US" dirty="0"/>
          </a:p>
          <a:p>
            <a:endParaRPr lang="en-US" dirty="0"/>
          </a:p>
          <a:p>
            <a:endParaRPr lang="ru-RU" dirty="0"/>
          </a:p>
          <a:p>
            <a:r>
              <a:rPr lang="ru-RU" dirty="0"/>
              <a:t>Построение распределений в социально-демографических разрезах 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5EE42-9559-9026-2DC8-11B733043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0BBFDA-074B-4DF3-DEC7-26CDB3F6E030}"/>
              </a:ext>
            </a:extLst>
          </p:cNvPr>
          <p:cNvSpPr txBox="1"/>
          <p:nvPr/>
        </p:nvSpPr>
        <p:spPr>
          <a:xfrm>
            <a:off x="5209098" y="1085847"/>
            <a:ext cx="6341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Как вы считаете, насколько в настоящий момент защищены ваши персональные данные, собираемые государством?</a:t>
            </a:r>
            <a:endParaRPr lang="en-RU" b="1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368B540-A477-DB4E-669D-7103F53CF6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588177"/>
              </p:ext>
            </p:extLst>
          </p:nvPr>
        </p:nvGraphicFramePr>
        <p:xfrm>
          <a:off x="5457825" y="1800225"/>
          <a:ext cx="5798555" cy="1814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89A0962-216F-43CA-D298-FCE02AF74C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2952610"/>
              </p:ext>
            </p:extLst>
          </p:nvPr>
        </p:nvGraphicFramePr>
        <p:xfrm>
          <a:off x="5480561" y="3801216"/>
          <a:ext cx="6070017" cy="2496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2A4507D-D8A9-04B0-42E9-6995B660AFEE}"/>
              </a:ext>
            </a:extLst>
          </p:cNvPr>
          <p:cNvSpPr txBox="1"/>
          <p:nvPr/>
        </p:nvSpPr>
        <p:spPr>
          <a:xfrm>
            <a:off x="5809173" y="6281459"/>
            <a:ext cx="541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b="1" dirty="0"/>
              <a:t>И</a:t>
            </a:r>
            <a:r>
              <a:rPr lang="ru-RU" b="1" dirty="0"/>
              <a:t>сточник: </a:t>
            </a:r>
            <a:r>
              <a:rPr lang="ru-RU" dirty="0"/>
              <a:t>ИНП, РВК, 2020</a:t>
            </a:r>
            <a:endParaRPr lang="en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468939-2498-E40F-D573-423F7C18383B}"/>
              </a:ext>
            </a:extLst>
          </p:cNvPr>
          <p:cNvSpPr txBox="1"/>
          <p:nvPr/>
        </p:nvSpPr>
        <p:spPr>
          <a:xfrm>
            <a:off x="-2191307" y="6375605"/>
            <a:ext cx="12361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Нет, это не всё!</a:t>
            </a:r>
            <a:endParaRPr lang="en-RU" sz="2400" b="1" i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4C5847-CA6B-1D53-B7C0-6E90C3CF28D2}"/>
              </a:ext>
            </a:extLst>
          </p:cNvPr>
          <p:cNvCxnSpPr/>
          <p:nvPr/>
        </p:nvCxnSpPr>
        <p:spPr>
          <a:xfrm flipH="1">
            <a:off x="8743950" y="3801216"/>
            <a:ext cx="704850" cy="613622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8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>
        <p:bldAsOne/>
      </p:bldGraphic>
      <p:bldGraphic spid="9" grpId="0">
        <p:bldAsOne/>
      </p:bldGraphic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F93B-8DB6-3DF3-2D6A-D64FA42E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Обработка данных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3C15A-90F0-2B75-5105-ED69241A5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780" y="1471716"/>
            <a:ext cx="4468318" cy="5195367"/>
          </a:xfrm>
        </p:spPr>
        <p:txBody>
          <a:bodyPr/>
          <a:lstStyle/>
          <a:p>
            <a:r>
              <a:rPr lang="ru-RU" dirty="0"/>
              <a:t>Построение агрегированных распределений</a:t>
            </a:r>
          </a:p>
          <a:p>
            <a:r>
              <a:rPr lang="ru-RU" dirty="0"/>
              <a:t>Построение распределений в социально-демографических разрезах 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5EE42-9559-9026-2DC8-11B733043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3E0792A-044A-7D00-1BB7-8A9D49792147}"/>
              </a:ext>
            </a:extLst>
          </p:cNvPr>
          <p:cNvSpPr txBox="1">
            <a:spLocks/>
          </p:cNvSpPr>
          <p:nvPr/>
        </p:nvSpPr>
        <p:spPr>
          <a:xfrm>
            <a:off x="5636302" y="1289153"/>
            <a:ext cx="6011055" cy="51953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Чистка данных</a:t>
            </a:r>
          </a:p>
          <a:p>
            <a:r>
              <a:rPr lang="ru-RU" dirty="0"/>
              <a:t>Построение агрегированных распределений</a:t>
            </a:r>
          </a:p>
          <a:p>
            <a:r>
              <a:rPr lang="ru-RU" dirty="0"/>
              <a:t>Построение распределений в социально-демографических разрезах</a:t>
            </a:r>
          </a:p>
          <a:p>
            <a:r>
              <a:rPr lang="ru-RU" dirty="0"/>
              <a:t>Построение таблиц сопряженности</a:t>
            </a:r>
          </a:p>
          <a:p>
            <a:pPr marL="323850" indent="-323850"/>
            <a:r>
              <a:rPr lang="ru-RU" dirty="0"/>
              <a:t>Проведение статистических тестов на равенство средних</a:t>
            </a:r>
          </a:p>
          <a:p>
            <a:pPr marL="323850" indent="-323850"/>
            <a:r>
              <a:rPr lang="ru-RU" dirty="0"/>
              <a:t>Эконометрическое моделирование связей между ответами</a:t>
            </a:r>
          </a:p>
          <a:p>
            <a:pPr marL="323850" indent="-323850"/>
            <a:r>
              <a:rPr lang="ru-RU" dirty="0"/>
              <a:t>Снижение размерности:</a:t>
            </a:r>
          </a:p>
          <a:p>
            <a:pPr marL="781039" lvl="1" indent="-323850"/>
            <a:r>
              <a:rPr lang="ru-RU" dirty="0"/>
              <a:t>Группировка вопросов в факторы</a:t>
            </a:r>
          </a:p>
          <a:p>
            <a:pPr marL="781039" lvl="1" indent="-323850"/>
            <a:r>
              <a:rPr lang="ru-RU" dirty="0"/>
              <a:t>Группировка респондентов в кластеры</a:t>
            </a:r>
            <a:endParaRPr lang="en-RU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ED180B4-E883-8A68-2C7E-5A32581BC48D}"/>
              </a:ext>
            </a:extLst>
          </p:cNvPr>
          <p:cNvCxnSpPr>
            <a:cxnSpLocks/>
          </p:cNvCxnSpPr>
          <p:nvPr/>
        </p:nvCxnSpPr>
        <p:spPr>
          <a:xfrm>
            <a:off x="4347148" y="3102962"/>
            <a:ext cx="824459" cy="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03971C-5000-3013-48A3-F8ABBE039C4D}"/>
              </a:ext>
            </a:extLst>
          </p:cNvPr>
          <p:cNvCxnSpPr>
            <a:cxnSpLocks/>
          </p:cNvCxnSpPr>
          <p:nvPr/>
        </p:nvCxnSpPr>
        <p:spPr>
          <a:xfrm>
            <a:off x="728786" y="1384092"/>
            <a:ext cx="3477718" cy="406233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97F462-935C-6B77-D413-91F302C90542}"/>
              </a:ext>
            </a:extLst>
          </p:cNvPr>
          <p:cNvCxnSpPr>
            <a:cxnSpLocks/>
          </p:cNvCxnSpPr>
          <p:nvPr/>
        </p:nvCxnSpPr>
        <p:spPr>
          <a:xfrm flipV="1">
            <a:off x="544643" y="1411574"/>
            <a:ext cx="3813012" cy="40348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2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2530C-09EF-5145-18D5-30D20E358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Чистка данных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31FBF-1786-B001-1107-B4DF5AA31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948" y="1186905"/>
            <a:ext cx="7352693" cy="56710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1.</a:t>
            </a:r>
            <a:r>
              <a:rPr lang="en-US" dirty="0"/>
              <a:t>  </a:t>
            </a:r>
            <a:r>
              <a:rPr lang="ru-RU" dirty="0"/>
              <a:t>Удаление тестовых анкет</a:t>
            </a:r>
          </a:p>
          <a:p>
            <a:pPr marL="0" indent="0">
              <a:buNone/>
            </a:pPr>
            <a:endParaRPr lang="ru-RU" sz="1000" dirty="0"/>
          </a:p>
          <a:p>
            <a:pPr marL="514350" indent="-514350">
              <a:buAutoNum type="arabicPeriod" startAt="2"/>
            </a:pPr>
            <a:r>
              <a:rPr lang="ru-RU" dirty="0"/>
              <a:t>Логический контроль ответов на вопросы</a:t>
            </a:r>
          </a:p>
          <a:p>
            <a:pPr lvl="2"/>
            <a:r>
              <a:rPr lang="ru-RU" dirty="0"/>
              <a:t>Вопросы-ловушки</a:t>
            </a:r>
          </a:p>
          <a:p>
            <a:pPr lvl="2"/>
            <a:r>
              <a:rPr lang="ru-RU" dirty="0"/>
              <a:t>Автоматическое заполнение (все время крайние варианты и т.д.)</a:t>
            </a:r>
          </a:p>
          <a:p>
            <a:pPr marL="457189" lvl="1" indent="0">
              <a:buNone/>
            </a:pPr>
            <a:endParaRPr lang="ru-RU" sz="1000" dirty="0"/>
          </a:p>
          <a:p>
            <a:pPr marL="528638" lvl="1" indent="-514350">
              <a:spcBef>
                <a:spcPts val="1000"/>
              </a:spcBef>
              <a:buAutoNum type="arabicPeriod" startAt="3"/>
              <a:tabLst>
                <a:tab pos="574675" algn="l"/>
              </a:tabLst>
            </a:pPr>
            <a:r>
              <a:rPr lang="ru-RU" sz="2800" dirty="0"/>
              <a:t>Проверка технических  вопросов-ловушек</a:t>
            </a:r>
          </a:p>
          <a:p>
            <a:pPr marL="814376" lvl="2" indent="-342900">
              <a:spcBef>
                <a:spcPts val="1000"/>
              </a:spcBef>
              <a:tabLst>
                <a:tab pos="574675" algn="l"/>
              </a:tabLst>
            </a:pPr>
            <a:r>
              <a:rPr lang="ru-RU" sz="2400" dirty="0"/>
              <a:t>В этом вопросе выберите ответ «2»</a:t>
            </a:r>
            <a:endParaRPr lang="en-US" sz="2400" dirty="0"/>
          </a:p>
          <a:p>
            <a:pPr marL="471476" lvl="2" indent="0">
              <a:spcBef>
                <a:spcPts val="1000"/>
              </a:spcBef>
              <a:buNone/>
              <a:tabLst>
                <a:tab pos="574675" algn="l"/>
              </a:tabLst>
            </a:pPr>
            <a:endParaRPr lang="ru-RU" sz="1000" dirty="0"/>
          </a:p>
          <a:p>
            <a:pPr marL="528638" lvl="1" indent="-514350">
              <a:spcBef>
                <a:spcPts val="1000"/>
              </a:spcBef>
              <a:buFont typeface="Arial"/>
              <a:buAutoNum type="arabicPeriod" startAt="3"/>
              <a:tabLst>
                <a:tab pos="574675" algn="l"/>
              </a:tabLst>
            </a:pPr>
            <a:r>
              <a:rPr lang="ru-RU" sz="2800" dirty="0"/>
              <a:t>Фильтрация незаполненных анкет</a:t>
            </a:r>
          </a:p>
          <a:p>
            <a:pPr marL="528638" lvl="1" indent="-514350">
              <a:spcBef>
                <a:spcPts val="1000"/>
              </a:spcBef>
              <a:buFont typeface="Arial"/>
              <a:buAutoNum type="arabicPeriod" startAt="3"/>
              <a:tabLst>
                <a:tab pos="574675" algn="l"/>
              </a:tabLst>
            </a:pPr>
            <a:endParaRPr lang="ru-RU" sz="2800" dirty="0"/>
          </a:p>
          <a:p>
            <a:pPr marL="528638" lvl="1" indent="-514350">
              <a:spcBef>
                <a:spcPts val="1000"/>
              </a:spcBef>
              <a:buFont typeface="Arial"/>
              <a:buAutoNum type="arabicPeriod" startAt="3"/>
              <a:tabLst>
                <a:tab pos="574675" algn="l"/>
              </a:tabLst>
            </a:pPr>
            <a:r>
              <a:rPr lang="ru-RU" sz="2800" dirty="0"/>
              <a:t>Проверка на одинаковое заполнение анкет (повтор строк)</a:t>
            </a:r>
          </a:p>
          <a:p>
            <a:pPr marL="528638" lvl="1" indent="-514350">
              <a:spcBef>
                <a:spcPts val="1000"/>
              </a:spcBef>
              <a:buFont typeface="Arial"/>
              <a:buAutoNum type="arabicPeriod" startAt="3"/>
              <a:tabLst>
                <a:tab pos="574675" algn="l"/>
              </a:tabLst>
            </a:pPr>
            <a:endParaRPr lang="ru-RU" sz="2800" dirty="0"/>
          </a:p>
          <a:p>
            <a:pPr marL="528638" lvl="1" indent="-514350">
              <a:spcBef>
                <a:spcPts val="1000"/>
              </a:spcBef>
              <a:buFont typeface="Arial"/>
              <a:buAutoNum type="arabicPeriod" startAt="3"/>
              <a:tabLst>
                <a:tab pos="574675" algn="l"/>
              </a:tabLst>
            </a:pPr>
            <a:r>
              <a:rPr lang="ru-RU" sz="2800" dirty="0"/>
              <a:t>Контроль квот / критериев репрезентативности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2186B-920F-F262-65AF-93811A43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02A6E2-147A-2957-9EA1-2FABDEF6DA63}"/>
              </a:ext>
            </a:extLst>
          </p:cNvPr>
          <p:cNvSpPr txBox="1"/>
          <p:nvPr/>
        </p:nvSpPr>
        <p:spPr>
          <a:xfrm>
            <a:off x="8169641" y="2244060"/>
            <a:ext cx="3237875" cy="2369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ЗАЧЕМ?</a:t>
            </a:r>
          </a:p>
          <a:p>
            <a:pPr algn="ctr"/>
            <a:endParaRPr lang="ru-RU" sz="2400" b="1" dirty="0">
              <a:solidFill>
                <a:srgbClr val="002060"/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Для отсева «шумных» данных</a:t>
            </a:r>
          </a:p>
        </p:txBody>
      </p:sp>
    </p:spTree>
    <p:extLst>
      <p:ext uri="{BB962C8B-B14F-4D97-AF65-F5344CB8AC3E}">
        <p14:creationId xmlns:p14="http://schemas.microsoft.com/office/powerpoint/2010/main" val="361923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C4405-F9CC-C228-5EE2-582FEABCA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Выдача результатов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16774-5087-CFAE-B08C-260EC4075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154"/>
            <a:ext cx="10515600" cy="532150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/>
              <a:t>Описание методологии исследования:</a:t>
            </a:r>
          </a:p>
          <a:p>
            <a:pPr marL="1428727" lvl="2" indent="-514350">
              <a:buAutoNum type="arabicPeriod"/>
            </a:pPr>
            <a:r>
              <a:rPr lang="ru-RU" dirty="0"/>
              <a:t>Количественный опрос </a:t>
            </a:r>
          </a:p>
          <a:p>
            <a:pPr marL="1428727" lvl="2" indent="-514350">
              <a:buAutoNum type="arabicPeriod"/>
            </a:pPr>
            <a:r>
              <a:rPr lang="ru-RU" dirty="0"/>
              <a:t>Объем выборки</a:t>
            </a:r>
          </a:p>
          <a:p>
            <a:pPr marL="1428727" lvl="2" indent="-514350">
              <a:buAutoNum type="arabicPeriod"/>
            </a:pPr>
            <a:r>
              <a:rPr lang="ru-RU" dirty="0"/>
              <a:t>Тип выборки // есть ли смещение</a:t>
            </a:r>
          </a:p>
          <a:p>
            <a:pPr marL="1428727" lvl="2" indent="-514350">
              <a:buAutoNum type="arabicPeriod"/>
            </a:pPr>
            <a:r>
              <a:rPr lang="ru-RU" dirty="0"/>
              <a:t>Сроки, в которые был проведен опрос</a:t>
            </a:r>
          </a:p>
          <a:p>
            <a:pPr marL="914377" lvl="2" indent="0">
              <a:buNone/>
            </a:pPr>
            <a:endParaRPr lang="ru-RU" dirty="0"/>
          </a:p>
          <a:p>
            <a:pPr marL="914377" lvl="2" indent="0">
              <a:buNone/>
            </a:pPr>
            <a:endParaRPr lang="ru-RU" dirty="0"/>
          </a:p>
          <a:p>
            <a:pPr marL="0" lvl="2" indent="0">
              <a:spcBef>
                <a:spcPts val="1000"/>
              </a:spcBef>
              <a:buNone/>
            </a:pPr>
            <a:r>
              <a:rPr lang="ru-RU" sz="2800" dirty="0"/>
              <a:t>2. Графики / диаграммы в разных социально-демографических разрезах, иллюстрирующих результаты проверки гипотез  с интерпретацией</a:t>
            </a:r>
          </a:p>
          <a:p>
            <a:pPr marL="0" lvl="2" indent="0">
              <a:spcBef>
                <a:spcPts val="1000"/>
              </a:spcBef>
              <a:buNone/>
            </a:pPr>
            <a:endParaRPr lang="ru-RU" sz="2800" dirty="0"/>
          </a:p>
          <a:p>
            <a:pPr marL="0" lvl="2" indent="0">
              <a:spcBef>
                <a:spcPts val="1000"/>
              </a:spcBef>
              <a:buNone/>
            </a:pPr>
            <a:r>
              <a:rPr lang="ru-RU" sz="2800" dirty="0"/>
              <a:t>3. Результаты проверки гипотез </a:t>
            </a:r>
            <a:r>
              <a:rPr lang="ru-RU" sz="2800" i="1" dirty="0"/>
              <a:t>(сравнение средних, корреляционные связи, таблицы сопряженности,  эконометрический, кластерный, факторный анализ и т.д.) </a:t>
            </a:r>
            <a:r>
              <a:rPr lang="ru-RU" sz="2800" dirty="0"/>
              <a:t>с интерпретацией</a:t>
            </a:r>
            <a:endParaRPr lang="ru-RU" sz="2800" i="1" dirty="0"/>
          </a:p>
          <a:p>
            <a:pPr marL="0" lvl="2" indent="0">
              <a:spcBef>
                <a:spcPts val="1000"/>
              </a:spcBef>
              <a:buNone/>
            </a:pPr>
            <a:endParaRPr lang="ru-RU" sz="2800" dirty="0"/>
          </a:p>
          <a:p>
            <a:pPr marL="455613" lvl="2" indent="-442913">
              <a:spcBef>
                <a:spcPts val="1000"/>
              </a:spcBef>
              <a:buNone/>
            </a:pPr>
            <a:r>
              <a:rPr lang="en-US" sz="2800" dirty="0"/>
              <a:t>4</a:t>
            </a:r>
            <a:r>
              <a:rPr lang="ru-RU" sz="2800" dirty="0"/>
              <a:t>.  Описание социально-демографических характеристик выборки //   </a:t>
            </a:r>
            <a:r>
              <a:rPr lang="en-US" sz="2800" dirty="0"/>
              <a:t>  </a:t>
            </a:r>
            <a:r>
              <a:rPr lang="ru-RU" sz="2800" dirty="0"/>
              <a:t>описательные статистики</a:t>
            </a:r>
            <a:r>
              <a:rPr lang="en-US" sz="2800" dirty="0"/>
              <a:t> </a:t>
            </a:r>
            <a:r>
              <a:rPr lang="ru-RU" sz="2800" dirty="0"/>
              <a:t>(пол, возраст и т.д.)</a:t>
            </a:r>
          </a:p>
          <a:p>
            <a:pPr marL="0" lvl="2" indent="0">
              <a:spcBef>
                <a:spcPts val="1000"/>
              </a:spcBef>
              <a:buNone/>
            </a:pPr>
            <a:endParaRPr lang="ru-RU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FFE40-E145-0C36-B351-18AC631A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4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68435-3576-2A20-FF3C-582AAA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Ключевые выводы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5A086-5C10-BDCE-BEE8-25A4F61C9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5425439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ru-RU" b="1" dirty="0"/>
              <a:t>Хорошее  социологическое исследование включает комплекс шагов: </a:t>
            </a:r>
            <a:r>
              <a:rPr lang="ru-RU" dirty="0"/>
              <a:t>от формирования методологии и гипотез, проектирования выборки и составления анкеты до сбора данных, чистки, проверки качества выборки, обработки данных (разными методами, позволяющими повысить точность выводов).</a:t>
            </a:r>
          </a:p>
          <a:p>
            <a:pPr marL="514350" indent="-514350">
              <a:buAutoNum type="arabicPeriod"/>
            </a:pPr>
            <a:r>
              <a:rPr lang="ru-RU" dirty="0"/>
              <a:t>Репрезентативность выборки в полном смысле недостижима. </a:t>
            </a:r>
            <a:r>
              <a:rPr lang="ru-RU" b="1" dirty="0"/>
              <a:t>Даже выборки, репрезентативные по отдельным параметрам, могут давать смещенные результаты.</a:t>
            </a:r>
          </a:p>
          <a:p>
            <a:pPr marL="514350" indent="-514350">
              <a:buAutoNum type="arabicPeriod"/>
            </a:pPr>
            <a:r>
              <a:rPr lang="ru-RU" b="1" dirty="0"/>
              <a:t>Структура анкеты имеет значение. </a:t>
            </a:r>
            <a:r>
              <a:rPr lang="ru-RU" dirty="0"/>
              <a:t>Невыверенная последовательность вопросов может приводить к искажениям.</a:t>
            </a:r>
          </a:p>
          <a:p>
            <a:pPr marL="514350" indent="-514350">
              <a:buAutoNum type="arabicPeriod"/>
            </a:pPr>
            <a:r>
              <a:rPr lang="ru-RU" b="1" dirty="0"/>
              <a:t>Формулировки вопросов имеют значения. </a:t>
            </a:r>
            <a:r>
              <a:rPr lang="ru-RU" dirty="0"/>
              <a:t>Неудачные / некорректно сформулированные / </a:t>
            </a:r>
            <a:r>
              <a:rPr lang="ru-RU" dirty="0" err="1"/>
              <a:t>ненейтральные</a:t>
            </a:r>
            <a:r>
              <a:rPr lang="ru-RU" dirty="0"/>
              <a:t> вопросы могут приводить к смещенным и искаженным выводам.</a:t>
            </a:r>
            <a:endParaRPr lang="en-US" dirty="0"/>
          </a:p>
          <a:p>
            <a:pPr marL="514350" indent="-514350">
              <a:buAutoNum type="arabicPeriod"/>
            </a:pPr>
            <a:r>
              <a:rPr lang="ru-RU" b="1" dirty="0"/>
              <a:t>«Плохая»  анкета</a:t>
            </a:r>
            <a:r>
              <a:rPr lang="ru-RU" dirty="0"/>
              <a:t> может приводить к </a:t>
            </a:r>
            <a:r>
              <a:rPr lang="ru-RU" b="1" dirty="0"/>
              <a:t>дополнительным смещениям </a:t>
            </a:r>
            <a:r>
              <a:rPr lang="ru-RU" dirty="0"/>
              <a:t>в выборке.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Подробнее об этом и методах получения ответов на чувствительные вопросы – на семинаре.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1071B-81A3-A642-2013-C4619F1DE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29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583DB-8041-4D0C-7C34-0DB4EF97F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Пожалуйста, заполните анкету</a:t>
            </a:r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2ED09-67AA-DF97-7183-69DE0A887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4E08-19DD-1140-BF1E-412A6096CBA6}" type="slidenum">
              <a:rPr lang="en-US" smtClean="0"/>
              <a:t>31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E806A-6DC2-2FE1-AE01-E8DB5D4B1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047" y="1746688"/>
            <a:ext cx="4583906" cy="446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95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15418</TotalTime>
  <Words>2026</Words>
  <Application>Microsoft Macintosh PowerPoint</Application>
  <PresentationFormat>Widescreen</PresentationFormat>
  <Paragraphs>422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Times</vt:lpstr>
      <vt:lpstr>Office Theme</vt:lpstr>
      <vt:lpstr>PowerPoint Presentation</vt:lpstr>
      <vt:lpstr>Вместо эпиграфа</vt:lpstr>
      <vt:lpstr>О чем поговорим сегодня и зачем?</vt:lpstr>
      <vt:lpstr>Методы сбора данных в социологии</vt:lpstr>
      <vt:lpstr>Процедура проведения социологического опроса </vt:lpstr>
      <vt:lpstr>Гипотезы </vt:lpstr>
      <vt:lpstr>О чем поговорим сегодня и зачем?</vt:lpstr>
      <vt:lpstr>Выборка и генеральная совокупность </vt:lpstr>
      <vt:lpstr>Закон больших чисел (упрощенная версия)</vt:lpstr>
      <vt:lpstr>Способы построения выборок</vt:lpstr>
      <vt:lpstr>Как социологи собирают количественные данные?</vt:lpstr>
      <vt:lpstr>Как определить объем выборки? (упрощенная формула)</vt:lpstr>
      <vt:lpstr>Что делать, чтобы приблизить выборку к репрезентативной?</vt:lpstr>
      <vt:lpstr>Проблема обеспечения репрезентативности</vt:lpstr>
      <vt:lpstr>О чем поговорим сегодня и зачем?</vt:lpstr>
      <vt:lpstr>Структура анкеты</vt:lpstr>
      <vt:lpstr>Типы вопросов</vt:lpstr>
      <vt:lpstr>Типы шкал</vt:lpstr>
      <vt:lpstr>Шкала Ликерта (Лайкерта)</vt:lpstr>
      <vt:lpstr>Типы шкал и подходы к обработке данных</vt:lpstr>
      <vt:lpstr>Порядок вопросов и порядок ответов имеет значение</vt:lpstr>
      <vt:lpstr>Пример-1. Порядок вопросов имеет значение. </vt:lpstr>
      <vt:lpstr>Пример 2. Порядок суждений имеет значений </vt:lpstr>
      <vt:lpstr>Некоторые правила составления вопросов</vt:lpstr>
      <vt:lpstr>О чем поговорим сегодня и зачем?</vt:lpstr>
      <vt:lpstr>Обработка данных</vt:lpstr>
      <vt:lpstr>Обработка данных</vt:lpstr>
      <vt:lpstr>Чистка данных</vt:lpstr>
      <vt:lpstr>Выдача результатов</vt:lpstr>
      <vt:lpstr>Ключевые выводы</vt:lpstr>
      <vt:lpstr>Пожалуйста, заполните анкету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Елена Никишина</dc:creator>
  <cp:lastModifiedBy>Елена Никишина</cp:lastModifiedBy>
  <cp:revision>400</cp:revision>
  <cp:lastPrinted>2018-09-03T14:14:28Z</cp:lastPrinted>
  <dcterms:created xsi:type="dcterms:W3CDTF">2017-09-03T18:03:05Z</dcterms:created>
  <dcterms:modified xsi:type="dcterms:W3CDTF">2022-07-31T20:06:33Z</dcterms:modified>
</cp:coreProperties>
</file>